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8"/>
  </p:notesMasterIdLst>
  <p:sldIdLst>
    <p:sldId id="256" r:id="rId2"/>
    <p:sldId id="741" r:id="rId3"/>
    <p:sldId id="258" r:id="rId4"/>
    <p:sldId id="259" r:id="rId5"/>
    <p:sldId id="260" r:id="rId6"/>
    <p:sldId id="459" r:id="rId7"/>
    <p:sldId id="458" r:id="rId8"/>
    <p:sldId id="266" r:id="rId9"/>
    <p:sldId id="268" r:id="rId10"/>
    <p:sldId id="267" r:id="rId11"/>
    <p:sldId id="269" r:id="rId12"/>
    <p:sldId id="270" r:id="rId13"/>
    <p:sldId id="271" r:id="rId14"/>
    <p:sldId id="297" r:id="rId15"/>
    <p:sldId id="298" r:id="rId16"/>
    <p:sldId id="299" r:id="rId17"/>
    <p:sldId id="308" r:id="rId18"/>
    <p:sldId id="742" r:id="rId19"/>
    <p:sldId id="261" r:id="rId20"/>
    <p:sldId id="461" r:id="rId21"/>
    <p:sldId id="464" r:id="rId22"/>
    <p:sldId id="468" r:id="rId23"/>
    <p:sldId id="708" r:id="rId24"/>
    <p:sldId id="709" r:id="rId25"/>
    <p:sldId id="710" r:id="rId26"/>
    <p:sldId id="711" r:id="rId27"/>
    <p:sldId id="712" r:id="rId28"/>
    <p:sldId id="713" r:id="rId29"/>
    <p:sldId id="714" r:id="rId30"/>
    <p:sldId id="715" r:id="rId31"/>
    <p:sldId id="716" r:id="rId32"/>
    <p:sldId id="717" r:id="rId33"/>
    <p:sldId id="718" r:id="rId34"/>
    <p:sldId id="719" r:id="rId35"/>
    <p:sldId id="720" r:id="rId36"/>
    <p:sldId id="721" r:id="rId37"/>
    <p:sldId id="722" r:id="rId38"/>
    <p:sldId id="723" r:id="rId39"/>
    <p:sldId id="724" r:id="rId40"/>
    <p:sldId id="725" r:id="rId41"/>
    <p:sldId id="726" r:id="rId42"/>
    <p:sldId id="727" r:id="rId43"/>
    <p:sldId id="728" r:id="rId44"/>
    <p:sldId id="729" r:id="rId45"/>
    <p:sldId id="730" r:id="rId46"/>
    <p:sldId id="731" r:id="rId47"/>
    <p:sldId id="732" r:id="rId48"/>
    <p:sldId id="733" r:id="rId49"/>
    <p:sldId id="734" r:id="rId50"/>
    <p:sldId id="735" r:id="rId51"/>
    <p:sldId id="736" r:id="rId52"/>
    <p:sldId id="737" r:id="rId53"/>
    <p:sldId id="738" r:id="rId54"/>
    <p:sldId id="739" r:id="rId55"/>
    <p:sldId id="462" r:id="rId56"/>
    <p:sldId id="463" r:id="rId57"/>
    <p:sldId id="471" r:id="rId58"/>
    <p:sldId id="472" r:id="rId59"/>
    <p:sldId id="473" r:id="rId60"/>
    <p:sldId id="474" r:id="rId61"/>
    <p:sldId id="475" r:id="rId62"/>
    <p:sldId id="476" r:id="rId63"/>
    <p:sldId id="477" r:id="rId64"/>
    <p:sldId id="460" r:id="rId65"/>
    <p:sldId id="680" r:id="rId66"/>
    <p:sldId id="681" r:id="rId67"/>
    <p:sldId id="688" r:id="rId68"/>
    <p:sldId id="689" r:id="rId69"/>
    <p:sldId id="691" r:id="rId70"/>
    <p:sldId id="692" r:id="rId71"/>
    <p:sldId id="341" r:id="rId72"/>
    <p:sldId id="694" r:id="rId73"/>
    <p:sldId id="693" r:id="rId74"/>
    <p:sldId id="342" r:id="rId75"/>
    <p:sldId id="273" r:id="rId76"/>
    <p:sldId id="300" r:id="rId77"/>
    <p:sldId id="343" r:id="rId78"/>
    <p:sldId id="344" r:id="rId79"/>
    <p:sldId id="346" r:id="rId80"/>
    <p:sldId id="347" r:id="rId81"/>
    <p:sldId id="348" r:id="rId82"/>
    <p:sldId id="349" r:id="rId83"/>
    <p:sldId id="351" r:id="rId84"/>
    <p:sldId id="352" r:id="rId85"/>
    <p:sldId id="353" r:id="rId86"/>
    <p:sldId id="354" r:id="rId87"/>
    <p:sldId id="355" r:id="rId88"/>
    <p:sldId id="275" r:id="rId89"/>
    <p:sldId id="301" r:id="rId90"/>
    <p:sldId id="356" r:id="rId91"/>
    <p:sldId id="695" r:id="rId92"/>
    <p:sldId id="359" r:id="rId93"/>
    <p:sldId id="360" r:id="rId94"/>
    <p:sldId id="361" r:id="rId95"/>
    <p:sldId id="362" r:id="rId96"/>
    <p:sldId id="364" r:id="rId97"/>
    <p:sldId id="365" r:id="rId98"/>
    <p:sldId id="366" r:id="rId99"/>
    <p:sldId id="367" r:id="rId100"/>
    <p:sldId id="368" r:id="rId101"/>
    <p:sldId id="277" r:id="rId102"/>
    <p:sldId id="302" r:id="rId103"/>
    <p:sldId id="369" r:id="rId104"/>
    <p:sldId id="696" r:id="rId105"/>
    <p:sldId id="372" r:id="rId106"/>
    <p:sldId id="373" r:id="rId107"/>
    <p:sldId id="374" r:id="rId108"/>
    <p:sldId id="375" r:id="rId109"/>
    <p:sldId id="377" r:id="rId110"/>
    <p:sldId id="378" r:id="rId111"/>
    <p:sldId id="379" r:id="rId112"/>
    <p:sldId id="380" r:id="rId113"/>
    <p:sldId id="381" r:id="rId114"/>
    <p:sldId id="279" r:id="rId115"/>
    <p:sldId id="303" r:id="rId116"/>
    <p:sldId id="382" r:id="rId117"/>
    <p:sldId id="697" r:id="rId118"/>
    <p:sldId id="385" r:id="rId119"/>
    <p:sldId id="386" r:id="rId120"/>
    <p:sldId id="387" r:id="rId121"/>
    <p:sldId id="388" r:id="rId122"/>
    <p:sldId id="390" r:id="rId123"/>
    <p:sldId id="391" r:id="rId124"/>
    <p:sldId id="392" r:id="rId125"/>
    <p:sldId id="393" r:id="rId126"/>
    <p:sldId id="394" r:id="rId127"/>
    <p:sldId id="281" r:id="rId128"/>
    <p:sldId id="304" r:id="rId129"/>
    <p:sldId id="395" r:id="rId130"/>
    <p:sldId id="698" r:id="rId131"/>
    <p:sldId id="398" r:id="rId132"/>
    <p:sldId id="399" r:id="rId133"/>
    <p:sldId id="400" r:id="rId134"/>
    <p:sldId id="401" r:id="rId135"/>
    <p:sldId id="403" r:id="rId136"/>
    <p:sldId id="404" r:id="rId137"/>
    <p:sldId id="405" r:id="rId138"/>
    <p:sldId id="406" r:id="rId139"/>
    <p:sldId id="283" r:id="rId140"/>
    <p:sldId id="305" r:id="rId141"/>
    <p:sldId id="407" r:id="rId142"/>
    <p:sldId id="699" r:id="rId143"/>
    <p:sldId id="410" r:id="rId144"/>
    <p:sldId id="411" r:id="rId145"/>
    <p:sldId id="412" r:id="rId146"/>
    <p:sldId id="413" r:id="rId147"/>
    <p:sldId id="415" r:id="rId148"/>
    <p:sldId id="416" r:id="rId149"/>
    <p:sldId id="417" r:id="rId150"/>
    <p:sldId id="418" r:id="rId151"/>
    <p:sldId id="419" r:id="rId152"/>
    <p:sldId id="740" r:id="rId153"/>
    <p:sldId id="306" r:id="rId154"/>
    <p:sldId id="420" r:id="rId155"/>
    <p:sldId id="700" r:id="rId156"/>
    <p:sldId id="423" r:id="rId157"/>
    <p:sldId id="424" r:id="rId158"/>
    <p:sldId id="425" r:id="rId159"/>
    <p:sldId id="426" r:id="rId160"/>
    <p:sldId id="428" r:id="rId161"/>
    <p:sldId id="429" r:id="rId162"/>
    <p:sldId id="707" r:id="rId163"/>
    <p:sldId id="431" r:id="rId164"/>
    <p:sldId id="432" r:id="rId165"/>
    <p:sldId id="433" r:id="rId166"/>
    <p:sldId id="257" r:id="rId167"/>
    <p:sldId id="705" r:id="rId168"/>
    <p:sldId id="434" r:id="rId169"/>
    <p:sldId id="701" r:id="rId170"/>
    <p:sldId id="437" r:id="rId171"/>
    <p:sldId id="438" r:id="rId172"/>
    <p:sldId id="439" r:id="rId173"/>
    <p:sldId id="440" r:id="rId174"/>
    <p:sldId id="442" r:id="rId175"/>
    <p:sldId id="443" r:id="rId176"/>
    <p:sldId id="444" r:id="rId177"/>
    <p:sldId id="445" r:id="rId178"/>
    <p:sldId id="446" r:id="rId179"/>
    <p:sldId id="286" r:id="rId180"/>
    <p:sldId id="287" r:id="rId181"/>
    <p:sldId id="307" r:id="rId182"/>
    <p:sldId id="447" r:id="rId183"/>
    <p:sldId id="702" r:id="rId184"/>
    <p:sldId id="450" r:id="rId185"/>
    <p:sldId id="706" r:id="rId186"/>
    <p:sldId id="452" r:id="rId187"/>
    <p:sldId id="453" r:id="rId188"/>
    <p:sldId id="455" r:id="rId189"/>
    <p:sldId id="457" r:id="rId190"/>
    <p:sldId id="465" r:id="rId191"/>
    <p:sldId id="309" r:id="rId192"/>
    <p:sldId id="311" r:id="rId193"/>
    <p:sldId id="466" r:id="rId194"/>
    <p:sldId id="467" r:id="rId195"/>
    <p:sldId id="317" r:id="rId196"/>
    <p:sldId id="318" r:id="rId197"/>
    <p:sldId id="319" r:id="rId198"/>
    <p:sldId id="321" r:id="rId199"/>
    <p:sldId id="322" r:id="rId200"/>
    <p:sldId id="325" r:id="rId201"/>
    <p:sldId id="327" r:id="rId202"/>
    <p:sldId id="328" r:id="rId203"/>
    <p:sldId id="331" r:id="rId204"/>
    <p:sldId id="332" r:id="rId205"/>
    <p:sldId id="335" r:id="rId206"/>
    <p:sldId id="338" r:id="rId207"/>
  </p:sldIdLst>
  <p:sldSz cx="109728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58E"/>
    <a:srgbClr val="CBD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p:cViewPr varScale="1">
        <p:scale>
          <a:sx n="70" d="100"/>
          <a:sy n="70" d="100"/>
        </p:scale>
        <p:origin x="783" y="114"/>
      </p:cViewPr>
      <p:guideLst/>
    </p:cSldViewPr>
  </p:slideViewPr>
  <p:notesTextViewPr>
    <p:cViewPr>
      <p:scale>
        <a:sx n="1" d="1"/>
        <a:sy n="1" d="1"/>
      </p:scale>
      <p:origin x="0" y="0"/>
    </p:cViewPr>
  </p:notesTextViewPr>
  <p:sorterViewPr>
    <p:cViewPr>
      <p:scale>
        <a:sx n="120" d="100"/>
        <a:sy n="120" d="100"/>
      </p:scale>
      <p:origin x="0" y="-457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iagrams/_rels/data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svg"/><Relationship Id="rId1" Type="http://schemas.openxmlformats.org/officeDocument/2006/relationships/image" Target="../media/image147.png"/><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5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svg"/><Relationship Id="rId1" Type="http://schemas.openxmlformats.org/officeDocument/2006/relationships/image" Target="../media/image147.png"/><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5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E3C22E-E216-43AA-8FCF-4CA1F377727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059B479-B771-4833-B1A0-88DF19F96799}">
      <dgm:prSet/>
      <dgm:spPr>
        <a:xfrm>
          <a:off x="1434824" y="530"/>
          <a:ext cx="3551216" cy="1242272"/>
        </a:xfrm>
        <a:prstGeom prst="rect">
          <a:avLst/>
        </a:prstGeom>
        <a:noFill/>
        <a:ln>
          <a:noFill/>
        </a:ln>
        <a:effectLst/>
      </dgm:spPr>
      <dgm:t>
        <a:bodyPr/>
        <a:lstStyle/>
        <a:p>
          <a:pPr>
            <a:buNone/>
          </a:pPr>
          <a:r>
            <a:rPr lang="en-GB" dirty="0">
              <a:solidFill>
                <a:sysClr val="windowText" lastClr="000000">
                  <a:hueOff val="0"/>
                  <a:satOff val="0"/>
                  <a:lumOff val="0"/>
                  <a:alphaOff val="0"/>
                </a:sysClr>
              </a:solidFill>
              <a:latin typeface="Calibri"/>
              <a:ea typeface="+mn-ea"/>
              <a:cs typeface="+mn-cs"/>
            </a:rPr>
            <a:t>One piece of advice</a:t>
          </a:r>
          <a:endParaRPr lang="en-US" dirty="0">
            <a:solidFill>
              <a:sysClr val="windowText" lastClr="000000">
                <a:hueOff val="0"/>
                <a:satOff val="0"/>
                <a:lumOff val="0"/>
                <a:alphaOff val="0"/>
              </a:sysClr>
            </a:solidFill>
            <a:latin typeface="Calibri"/>
            <a:ea typeface="+mn-ea"/>
            <a:cs typeface="+mn-cs"/>
          </a:endParaRPr>
        </a:p>
      </dgm:t>
    </dgm:pt>
    <dgm:pt modelId="{1039003F-F6CC-4520-B1AF-FA5E965F8E63}" type="parTrans" cxnId="{551A863A-5249-497D-8747-12E60DA40FAB}">
      <dgm:prSet/>
      <dgm:spPr/>
      <dgm:t>
        <a:bodyPr/>
        <a:lstStyle/>
        <a:p>
          <a:endParaRPr lang="en-US"/>
        </a:p>
      </dgm:t>
    </dgm:pt>
    <dgm:pt modelId="{25524DAD-4A7D-4B8B-9930-E0911D1566AF}" type="sibTrans" cxnId="{551A863A-5249-497D-8747-12E60DA40FAB}">
      <dgm:prSet/>
      <dgm:spPr/>
      <dgm:t>
        <a:bodyPr/>
        <a:lstStyle/>
        <a:p>
          <a:endParaRPr lang="en-US"/>
        </a:p>
      </dgm:t>
    </dgm:pt>
    <dgm:pt modelId="{91258106-CBD4-4169-AB7A-802E6180F10F}">
      <dgm:prSet/>
      <dgm:spPr>
        <a:xfrm>
          <a:off x="1434824" y="1553371"/>
          <a:ext cx="3551216" cy="1242272"/>
        </a:xfrm>
        <a:prstGeom prst="rect">
          <a:avLst/>
        </a:prstGeom>
        <a:noFill/>
        <a:ln>
          <a:noFill/>
        </a:ln>
        <a:effectLst/>
      </dgm:spPr>
      <dgm:t>
        <a:bodyPr/>
        <a:lstStyle/>
        <a:p>
          <a:pPr>
            <a:buNone/>
          </a:pPr>
          <a:r>
            <a:rPr lang="en-GB" dirty="0">
              <a:solidFill>
                <a:sysClr val="windowText" lastClr="000000">
                  <a:hueOff val="0"/>
                  <a:satOff val="0"/>
                  <a:lumOff val="0"/>
                  <a:alphaOff val="0"/>
                </a:sysClr>
              </a:solidFill>
              <a:latin typeface="Calibri"/>
              <a:ea typeface="+mn-ea"/>
              <a:cs typeface="+mn-cs"/>
            </a:rPr>
            <a:t>Three-word description</a:t>
          </a:r>
          <a:endParaRPr lang="en-US" dirty="0">
            <a:solidFill>
              <a:sysClr val="windowText" lastClr="000000">
                <a:hueOff val="0"/>
                <a:satOff val="0"/>
                <a:lumOff val="0"/>
                <a:alphaOff val="0"/>
              </a:sysClr>
            </a:solidFill>
            <a:latin typeface="Calibri"/>
            <a:ea typeface="+mn-ea"/>
            <a:cs typeface="+mn-cs"/>
          </a:endParaRPr>
        </a:p>
      </dgm:t>
    </dgm:pt>
    <dgm:pt modelId="{0E3513F0-2774-45F3-8EFD-FF24CF4DB099}" type="parTrans" cxnId="{E5C298A1-2F85-4D41-A565-7941C6ED836B}">
      <dgm:prSet/>
      <dgm:spPr/>
      <dgm:t>
        <a:bodyPr/>
        <a:lstStyle/>
        <a:p>
          <a:endParaRPr lang="en-US"/>
        </a:p>
      </dgm:t>
    </dgm:pt>
    <dgm:pt modelId="{ACF85991-A5CC-4332-9C72-897F0BC7CCE0}" type="sibTrans" cxnId="{E5C298A1-2F85-4D41-A565-7941C6ED836B}">
      <dgm:prSet/>
      <dgm:spPr/>
      <dgm:t>
        <a:bodyPr/>
        <a:lstStyle/>
        <a:p>
          <a:endParaRPr lang="en-US"/>
        </a:p>
      </dgm:t>
    </dgm:pt>
    <dgm:pt modelId="{B37496C0-740E-4A0B-B417-E3DD54D56298}">
      <dgm:prSet/>
      <dgm:spPr>
        <a:xfrm>
          <a:off x="1434824" y="3106211"/>
          <a:ext cx="3551216" cy="1242272"/>
        </a:xfrm>
        <a:prstGeom prst="rect">
          <a:avLst/>
        </a:prstGeom>
        <a:noFill/>
        <a:ln>
          <a:noFill/>
        </a:ln>
        <a:effectLst/>
      </dgm:spPr>
      <dgm:t>
        <a:bodyPr/>
        <a:lstStyle/>
        <a:p>
          <a:pPr>
            <a:buNone/>
          </a:pPr>
          <a:r>
            <a:rPr lang="en-GB">
              <a:solidFill>
                <a:sysClr val="windowText" lastClr="000000">
                  <a:hueOff val="0"/>
                  <a:satOff val="0"/>
                  <a:lumOff val="0"/>
                  <a:alphaOff val="0"/>
                </a:sysClr>
              </a:solidFill>
              <a:latin typeface="Calibri"/>
              <a:ea typeface="+mn-ea"/>
              <a:cs typeface="+mn-cs"/>
            </a:rPr>
            <a:t>Animal personification</a:t>
          </a:r>
          <a:endParaRPr lang="en-US">
            <a:solidFill>
              <a:sysClr val="windowText" lastClr="000000">
                <a:hueOff val="0"/>
                <a:satOff val="0"/>
                <a:lumOff val="0"/>
                <a:alphaOff val="0"/>
              </a:sysClr>
            </a:solidFill>
            <a:latin typeface="Calibri"/>
            <a:ea typeface="+mn-ea"/>
            <a:cs typeface="+mn-cs"/>
          </a:endParaRPr>
        </a:p>
      </dgm:t>
    </dgm:pt>
    <dgm:pt modelId="{3DDDBAD4-0B25-4EC9-A708-A0FA2A0BF0D1}" type="parTrans" cxnId="{A2CD3125-99BD-4A54-8223-C46AB1C8AA12}">
      <dgm:prSet/>
      <dgm:spPr/>
      <dgm:t>
        <a:bodyPr/>
        <a:lstStyle/>
        <a:p>
          <a:endParaRPr lang="en-US"/>
        </a:p>
      </dgm:t>
    </dgm:pt>
    <dgm:pt modelId="{CD959E93-F06F-40A2-9B48-0C341A91544F}" type="sibTrans" cxnId="{A2CD3125-99BD-4A54-8223-C46AB1C8AA12}">
      <dgm:prSet/>
      <dgm:spPr/>
      <dgm:t>
        <a:bodyPr/>
        <a:lstStyle/>
        <a:p>
          <a:endParaRPr lang="en-US"/>
        </a:p>
      </dgm:t>
    </dgm:pt>
    <dgm:pt modelId="{1C00CCAE-37C2-4857-BB35-1CFDE931AEEA}" type="pres">
      <dgm:prSet presAssocID="{E1E3C22E-E216-43AA-8FCF-4CA1F3777279}" presName="root" presStyleCnt="0">
        <dgm:presLayoutVars>
          <dgm:dir/>
          <dgm:resizeHandles val="exact"/>
        </dgm:presLayoutVars>
      </dgm:prSet>
      <dgm:spPr/>
    </dgm:pt>
    <dgm:pt modelId="{EC8F7C70-6BDA-42A8-AA4A-13AB652C01C4}" type="pres">
      <dgm:prSet presAssocID="{3059B479-B771-4833-B1A0-88DF19F96799}" presName="compNode" presStyleCnt="0"/>
      <dgm:spPr/>
    </dgm:pt>
    <dgm:pt modelId="{00A343D6-05BE-4D1D-827E-67DD826DC503}" type="pres">
      <dgm:prSet presAssocID="{3059B479-B771-4833-B1A0-88DF19F96799}" presName="bgRect" presStyleLbl="bgShp" presStyleIdx="0" presStyleCnt="3"/>
      <dgm:spPr>
        <a:xfrm>
          <a:off x="0" y="530"/>
          <a:ext cx="4986041" cy="1242272"/>
        </a:xfrm>
        <a:prstGeom prst="roundRect">
          <a:avLst>
            <a:gd name="adj" fmla="val 10000"/>
          </a:avLst>
        </a:prstGeom>
        <a:solidFill>
          <a:srgbClr val="8CC9CA">
            <a:tint val="40000"/>
            <a:hueOff val="0"/>
            <a:satOff val="0"/>
            <a:lumOff val="0"/>
            <a:alphaOff val="0"/>
          </a:srgbClr>
        </a:solidFill>
        <a:ln>
          <a:noFill/>
        </a:ln>
        <a:effectLst/>
      </dgm:spPr>
    </dgm:pt>
    <dgm:pt modelId="{0A65CB92-A7AB-41D0-B3C4-3CD8AC193936}" type="pres">
      <dgm:prSet presAssocID="{3059B479-B771-4833-B1A0-88DF19F96799}" presName="iconRect" presStyleLbl="node1" presStyleIdx="0" presStyleCnt="3"/>
      <dgm:spPr>
        <a:xfrm>
          <a:off x="375787" y="280042"/>
          <a:ext cx="683249" cy="683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gm:spPr>
      <dgm:extLst>
        <a:ext uri="{E40237B7-FDA0-4F09-8148-C483321AD2D9}">
          <dgm14:cNvPr xmlns:dgm14="http://schemas.microsoft.com/office/drawing/2010/diagram" id="0" name="" descr="Lightbulb"/>
        </a:ext>
      </dgm:extLst>
    </dgm:pt>
    <dgm:pt modelId="{92D273D1-FCED-4F42-83E5-A83EA3243DFF}" type="pres">
      <dgm:prSet presAssocID="{3059B479-B771-4833-B1A0-88DF19F96799}" presName="spaceRect" presStyleCnt="0"/>
      <dgm:spPr/>
    </dgm:pt>
    <dgm:pt modelId="{9892F43D-F8EB-45D7-A0B0-6F485ED063FE}" type="pres">
      <dgm:prSet presAssocID="{3059B479-B771-4833-B1A0-88DF19F96799}" presName="parTx" presStyleLbl="revTx" presStyleIdx="0" presStyleCnt="3">
        <dgm:presLayoutVars>
          <dgm:chMax val="0"/>
          <dgm:chPref val="0"/>
        </dgm:presLayoutVars>
      </dgm:prSet>
      <dgm:spPr/>
    </dgm:pt>
    <dgm:pt modelId="{7595FC62-33DD-4437-BC28-3A2072DE28C3}" type="pres">
      <dgm:prSet presAssocID="{25524DAD-4A7D-4B8B-9930-E0911D1566AF}" presName="sibTrans" presStyleCnt="0"/>
      <dgm:spPr/>
    </dgm:pt>
    <dgm:pt modelId="{63E18CBD-5C0D-41E5-B163-1E2FC27EC358}" type="pres">
      <dgm:prSet presAssocID="{91258106-CBD4-4169-AB7A-802E6180F10F}" presName="compNode" presStyleCnt="0"/>
      <dgm:spPr/>
    </dgm:pt>
    <dgm:pt modelId="{E2B06D02-EBF6-47F0-B187-728D9287FC03}" type="pres">
      <dgm:prSet presAssocID="{91258106-CBD4-4169-AB7A-802E6180F10F}" presName="bgRect" presStyleLbl="bgShp" presStyleIdx="1" presStyleCnt="3"/>
      <dgm:spPr>
        <a:xfrm>
          <a:off x="0" y="1553371"/>
          <a:ext cx="4986041" cy="1242272"/>
        </a:xfrm>
        <a:prstGeom prst="roundRect">
          <a:avLst>
            <a:gd name="adj" fmla="val 10000"/>
          </a:avLst>
        </a:prstGeom>
        <a:solidFill>
          <a:srgbClr val="8CC9CA">
            <a:tint val="40000"/>
            <a:hueOff val="0"/>
            <a:satOff val="0"/>
            <a:lumOff val="0"/>
            <a:alphaOff val="0"/>
          </a:srgbClr>
        </a:solidFill>
        <a:ln>
          <a:noFill/>
        </a:ln>
        <a:effectLst/>
      </dgm:spPr>
    </dgm:pt>
    <dgm:pt modelId="{BF23FB1B-E363-4593-B7D5-857EE204C5CE}" type="pres">
      <dgm:prSet presAssocID="{91258106-CBD4-4169-AB7A-802E6180F10F}" presName="iconRect" presStyleLbl="node1" presStyleIdx="1" presStyleCnt="3"/>
      <dgm:spPr>
        <a:xfrm>
          <a:off x="375787" y="1832882"/>
          <a:ext cx="683249" cy="683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gm:spPr>
      <dgm:extLst>
        <a:ext uri="{E40237B7-FDA0-4F09-8148-C483321AD2D9}">
          <dgm14:cNvPr xmlns:dgm14="http://schemas.microsoft.com/office/drawing/2010/diagram" id="0" name="" descr="Document"/>
        </a:ext>
      </dgm:extLst>
    </dgm:pt>
    <dgm:pt modelId="{148E0D9C-2FF8-43AB-9E83-15EAC064142C}" type="pres">
      <dgm:prSet presAssocID="{91258106-CBD4-4169-AB7A-802E6180F10F}" presName="spaceRect" presStyleCnt="0"/>
      <dgm:spPr/>
    </dgm:pt>
    <dgm:pt modelId="{C8FA65DD-1F4E-4EB9-A822-29C608327E96}" type="pres">
      <dgm:prSet presAssocID="{91258106-CBD4-4169-AB7A-802E6180F10F}" presName="parTx" presStyleLbl="revTx" presStyleIdx="1" presStyleCnt="3">
        <dgm:presLayoutVars>
          <dgm:chMax val="0"/>
          <dgm:chPref val="0"/>
        </dgm:presLayoutVars>
      </dgm:prSet>
      <dgm:spPr/>
    </dgm:pt>
    <dgm:pt modelId="{D8C58134-FB3A-4279-B80C-5EF877DE0B6A}" type="pres">
      <dgm:prSet presAssocID="{ACF85991-A5CC-4332-9C72-897F0BC7CCE0}" presName="sibTrans" presStyleCnt="0"/>
      <dgm:spPr/>
    </dgm:pt>
    <dgm:pt modelId="{9D68439B-9C68-422A-8AA1-FB1116AF3612}" type="pres">
      <dgm:prSet presAssocID="{B37496C0-740E-4A0B-B417-E3DD54D56298}" presName="compNode" presStyleCnt="0"/>
      <dgm:spPr/>
    </dgm:pt>
    <dgm:pt modelId="{7C4EA8D4-E893-4EEA-A509-13210F050EE6}" type="pres">
      <dgm:prSet presAssocID="{B37496C0-740E-4A0B-B417-E3DD54D56298}" presName="bgRect" presStyleLbl="bgShp" presStyleIdx="2" presStyleCnt="3"/>
      <dgm:spPr>
        <a:xfrm>
          <a:off x="0" y="3106211"/>
          <a:ext cx="4986041" cy="1242272"/>
        </a:xfrm>
        <a:prstGeom prst="roundRect">
          <a:avLst>
            <a:gd name="adj" fmla="val 10000"/>
          </a:avLst>
        </a:prstGeom>
        <a:solidFill>
          <a:srgbClr val="8CC9CA">
            <a:tint val="40000"/>
            <a:hueOff val="0"/>
            <a:satOff val="0"/>
            <a:lumOff val="0"/>
            <a:alphaOff val="0"/>
          </a:srgbClr>
        </a:solidFill>
        <a:ln>
          <a:noFill/>
        </a:ln>
        <a:effectLst/>
      </dgm:spPr>
    </dgm:pt>
    <dgm:pt modelId="{96CF6348-5470-49BE-92B9-689D3D9F61E0}" type="pres">
      <dgm:prSet presAssocID="{B37496C0-740E-4A0B-B417-E3DD54D56298}" presName="iconRect" presStyleLbl="node1" presStyleIdx="2" presStyleCnt="3"/>
      <dgm:spPr>
        <a:xfrm>
          <a:off x="375787" y="3385723"/>
          <a:ext cx="683249" cy="683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gm:spPr>
      <dgm:extLst>
        <a:ext uri="{E40237B7-FDA0-4F09-8148-C483321AD2D9}">
          <dgm14:cNvPr xmlns:dgm14="http://schemas.microsoft.com/office/drawing/2010/diagram" id="0" name="" descr="Dog"/>
        </a:ext>
      </dgm:extLst>
    </dgm:pt>
    <dgm:pt modelId="{D055A681-BB46-4057-9FD4-94B4526E5378}" type="pres">
      <dgm:prSet presAssocID="{B37496C0-740E-4A0B-B417-E3DD54D56298}" presName="spaceRect" presStyleCnt="0"/>
      <dgm:spPr/>
    </dgm:pt>
    <dgm:pt modelId="{2565782F-6730-4CA0-B310-AFD81775469B}" type="pres">
      <dgm:prSet presAssocID="{B37496C0-740E-4A0B-B417-E3DD54D56298}" presName="parTx" presStyleLbl="revTx" presStyleIdx="2" presStyleCnt="3">
        <dgm:presLayoutVars>
          <dgm:chMax val="0"/>
          <dgm:chPref val="0"/>
        </dgm:presLayoutVars>
      </dgm:prSet>
      <dgm:spPr/>
    </dgm:pt>
  </dgm:ptLst>
  <dgm:cxnLst>
    <dgm:cxn modelId="{AA797E20-74DB-4BAD-A152-3A24A21EC9E0}" type="presOf" srcId="{91258106-CBD4-4169-AB7A-802E6180F10F}" destId="{C8FA65DD-1F4E-4EB9-A822-29C608327E96}" srcOrd="0" destOrd="0" presId="urn:microsoft.com/office/officeart/2018/2/layout/IconVerticalSolidList"/>
    <dgm:cxn modelId="{A2CD3125-99BD-4A54-8223-C46AB1C8AA12}" srcId="{E1E3C22E-E216-43AA-8FCF-4CA1F3777279}" destId="{B37496C0-740E-4A0B-B417-E3DD54D56298}" srcOrd="2" destOrd="0" parTransId="{3DDDBAD4-0B25-4EC9-A708-A0FA2A0BF0D1}" sibTransId="{CD959E93-F06F-40A2-9B48-0C341A91544F}"/>
    <dgm:cxn modelId="{551A863A-5249-497D-8747-12E60DA40FAB}" srcId="{E1E3C22E-E216-43AA-8FCF-4CA1F3777279}" destId="{3059B479-B771-4833-B1A0-88DF19F96799}" srcOrd="0" destOrd="0" parTransId="{1039003F-F6CC-4520-B1AF-FA5E965F8E63}" sibTransId="{25524DAD-4A7D-4B8B-9930-E0911D1566AF}"/>
    <dgm:cxn modelId="{9D359B53-3EC9-4963-9470-4DE7486158EC}" type="presOf" srcId="{B37496C0-740E-4A0B-B417-E3DD54D56298}" destId="{2565782F-6730-4CA0-B310-AFD81775469B}" srcOrd="0" destOrd="0" presId="urn:microsoft.com/office/officeart/2018/2/layout/IconVerticalSolidList"/>
    <dgm:cxn modelId="{E5C298A1-2F85-4D41-A565-7941C6ED836B}" srcId="{E1E3C22E-E216-43AA-8FCF-4CA1F3777279}" destId="{91258106-CBD4-4169-AB7A-802E6180F10F}" srcOrd="1" destOrd="0" parTransId="{0E3513F0-2774-45F3-8EFD-FF24CF4DB099}" sibTransId="{ACF85991-A5CC-4332-9C72-897F0BC7CCE0}"/>
    <dgm:cxn modelId="{0D0C02A5-BFA9-4ABA-B47D-025F2DC0104F}" type="presOf" srcId="{E1E3C22E-E216-43AA-8FCF-4CA1F3777279}" destId="{1C00CCAE-37C2-4857-BB35-1CFDE931AEEA}" srcOrd="0" destOrd="0" presId="urn:microsoft.com/office/officeart/2018/2/layout/IconVerticalSolidList"/>
    <dgm:cxn modelId="{C6CC53CB-7E4E-4048-A647-BE95EA16CE1D}" type="presOf" srcId="{3059B479-B771-4833-B1A0-88DF19F96799}" destId="{9892F43D-F8EB-45D7-A0B0-6F485ED063FE}" srcOrd="0" destOrd="0" presId="urn:microsoft.com/office/officeart/2018/2/layout/IconVerticalSolidList"/>
    <dgm:cxn modelId="{0AA8111E-6A9A-4BD1-8E5A-52629BE0F363}" type="presParOf" srcId="{1C00CCAE-37C2-4857-BB35-1CFDE931AEEA}" destId="{EC8F7C70-6BDA-42A8-AA4A-13AB652C01C4}" srcOrd="0" destOrd="0" presId="urn:microsoft.com/office/officeart/2018/2/layout/IconVerticalSolidList"/>
    <dgm:cxn modelId="{6E674619-4A89-4EB1-ADE5-C982A894ABF8}" type="presParOf" srcId="{EC8F7C70-6BDA-42A8-AA4A-13AB652C01C4}" destId="{00A343D6-05BE-4D1D-827E-67DD826DC503}" srcOrd="0" destOrd="0" presId="urn:microsoft.com/office/officeart/2018/2/layout/IconVerticalSolidList"/>
    <dgm:cxn modelId="{83752223-B671-4C90-BE6D-4A010D1104D1}" type="presParOf" srcId="{EC8F7C70-6BDA-42A8-AA4A-13AB652C01C4}" destId="{0A65CB92-A7AB-41D0-B3C4-3CD8AC193936}" srcOrd="1" destOrd="0" presId="urn:microsoft.com/office/officeart/2018/2/layout/IconVerticalSolidList"/>
    <dgm:cxn modelId="{5B5B4352-D64B-44D0-963E-B4559D1A44A3}" type="presParOf" srcId="{EC8F7C70-6BDA-42A8-AA4A-13AB652C01C4}" destId="{92D273D1-FCED-4F42-83E5-A83EA3243DFF}" srcOrd="2" destOrd="0" presId="urn:microsoft.com/office/officeart/2018/2/layout/IconVerticalSolidList"/>
    <dgm:cxn modelId="{D33CB3DF-1975-4BB3-9A5E-5AB8C7C19F7D}" type="presParOf" srcId="{EC8F7C70-6BDA-42A8-AA4A-13AB652C01C4}" destId="{9892F43D-F8EB-45D7-A0B0-6F485ED063FE}" srcOrd="3" destOrd="0" presId="urn:microsoft.com/office/officeart/2018/2/layout/IconVerticalSolidList"/>
    <dgm:cxn modelId="{DA3D8D58-7B44-472E-8C33-BC33A6A5F73D}" type="presParOf" srcId="{1C00CCAE-37C2-4857-BB35-1CFDE931AEEA}" destId="{7595FC62-33DD-4437-BC28-3A2072DE28C3}" srcOrd="1" destOrd="0" presId="urn:microsoft.com/office/officeart/2018/2/layout/IconVerticalSolidList"/>
    <dgm:cxn modelId="{147C73DE-5AA8-4AFB-9F33-0B1B757F6E18}" type="presParOf" srcId="{1C00CCAE-37C2-4857-BB35-1CFDE931AEEA}" destId="{63E18CBD-5C0D-41E5-B163-1E2FC27EC358}" srcOrd="2" destOrd="0" presId="urn:microsoft.com/office/officeart/2018/2/layout/IconVerticalSolidList"/>
    <dgm:cxn modelId="{860727F8-E95A-4C83-836E-FDB6292121A5}" type="presParOf" srcId="{63E18CBD-5C0D-41E5-B163-1E2FC27EC358}" destId="{E2B06D02-EBF6-47F0-B187-728D9287FC03}" srcOrd="0" destOrd="0" presId="urn:microsoft.com/office/officeart/2018/2/layout/IconVerticalSolidList"/>
    <dgm:cxn modelId="{3081E23C-B8CA-46A5-B9BD-E092C3415DB8}" type="presParOf" srcId="{63E18CBD-5C0D-41E5-B163-1E2FC27EC358}" destId="{BF23FB1B-E363-4593-B7D5-857EE204C5CE}" srcOrd="1" destOrd="0" presId="urn:microsoft.com/office/officeart/2018/2/layout/IconVerticalSolidList"/>
    <dgm:cxn modelId="{18F1629F-B89C-4A30-BC03-FFFC16FE1779}" type="presParOf" srcId="{63E18CBD-5C0D-41E5-B163-1E2FC27EC358}" destId="{148E0D9C-2FF8-43AB-9E83-15EAC064142C}" srcOrd="2" destOrd="0" presId="urn:microsoft.com/office/officeart/2018/2/layout/IconVerticalSolidList"/>
    <dgm:cxn modelId="{545739D8-3A58-4D6B-8DC3-13B1B3EAAFBB}" type="presParOf" srcId="{63E18CBD-5C0D-41E5-B163-1E2FC27EC358}" destId="{C8FA65DD-1F4E-4EB9-A822-29C608327E96}" srcOrd="3" destOrd="0" presId="urn:microsoft.com/office/officeart/2018/2/layout/IconVerticalSolidList"/>
    <dgm:cxn modelId="{8DE47D38-6C8A-43B3-9633-3A7A77F3D504}" type="presParOf" srcId="{1C00CCAE-37C2-4857-BB35-1CFDE931AEEA}" destId="{D8C58134-FB3A-4279-B80C-5EF877DE0B6A}" srcOrd="3" destOrd="0" presId="urn:microsoft.com/office/officeart/2018/2/layout/IconVerticalSolidList"/>
    <dgm:cxn modelId="{716FE796-BD29-43D5-80F4-8E678ECBE3DE}" type="presParOf" srcId="{1C00CCAE-37C2-4857-BB35-1CFDE931AEEA}" destId="{9D68439B-9C68-422A-8AA1-FB1116AF3612}" srcOrd="4" destOrd="0" presId="urn:microsoft.com/office/officeart/2018/2/layout/IconVerticalSolidList"/>
    <dgm:cxn modelId="{1AD89EEE-BD1B-41C1-B06D-E99E4FC3EB23}" type="presParOf" srcId="{9D68439B-9C68-422A-8AA1-FB1116AF3612}" destId="{7C4EA8D4-E893-4EEA-A509-13210F050EE6}" srcOrd="0" destOrd="0" presId="urn:microsoft.com/office/officeart/2018/2/layout/IconVerticalSolidList"/>
    <dgm:cxn modelId="{EAE630AE-E5D4-4BC5-A366-E9C94AA0882B}" type="presParOf" srcId="{9D68439B-9C68-422A-8AA1-FB1116AF3612}" destId="{96CF6348-5470-49BE-92B9-689D3D9F61E0}" srcOrd="1" destOrd="0" presId="urn:microsoft.com/office/officeart/2018/2/layout/IconVerticalSolidList"/>
    <dgm:cxn modelId="{AA5523B9-6FC5-4101-B1D8-AEE906B9AFA1}" type="presParOf" srcId="{9D68439B-9C68-422A-8AA1-FB1116AF3612}" destId="{D055A681-BB46-4057-9FD4-94B4526E5378}" srcOrd="2" destOrd="0" presId="urn:microsoft.com/office/officeart/2018/2/layout/IconVerticalSolidList"/>
    <dgm:cxn modelId="{E458073B-FA71-4896-A352-EEAE9C857216}" type="presParOf" srcId="{9D68439B-9C68-422A-8AA1-FB1116AF3612}" destId="{2565782F-6730-4CA0-B310-AFD81775469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343D6-05BE-4D1D-827E-67DD826DC503}">
      <dsp:nvSpPr>
        <dsp:cNvPr id="0" name=""/>
        <dsp:cNvSpPr/>
      </dsp:nvSpPr>
      <dsp:spPr>
        <a:xfrm>
          <a:off x="0" y="530"/>
          <a:ext cx="4986041" cy="1242272"/>
        </a:xfrm>
        <a:prstGeom prst="roundRect">
          <a:avLst>
            <a:gd name="adj" fmla="val 10000"/>
          </a:avLst>
        </a:prstGeom>
        <a:solidFill>
          <a:srgbClr val="8CC9CA">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A65CB92-A7AB-41D0-B3C4-3CD8AC193936}">
      <dsp:nvSpPr>
        <dsp:cNvPr id="0" name=""/>
        <dsp:cNvSpPr/>
      </dsp:nvSpPr>
      <dsp:spPr>
        <a:xfrm>
          <a:off x="375787" y="280042"/>
          <a:ext cx="683249" cy="683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92F43D-F8EB-45D7-A0B0-6F485ED063FE}">
      <dsp:nvSpPr>
        <dsp:cNvPr id="0" name=""/>
        <dsp:cNvSpPr/>
      </dsp:nvSpPr>
      <dsp:spPr>
        <a:xfrm>
          <a:off x="1434824" y="530"/>
          <a:ext cx="3551216" cy="124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74" tIns="131474" rIns="131474" bIns="131474" numCol="1" spcCol="1270" anchor="ctr" anchorCtr="0">
          <a:noAutofit/>
        </a:bodyPr>
        <a:lstStyle/>
        <a:p>
          <a:pPr marL="0" lvl="0" indent="0" algn="l" defTabSz="1111250">
            <a:lnSpc>
              <a:spcPct val="90000"/>
            </a:lnSpc>
            <a:spcBef>
              <a:spcPct val="0"/>
            </a:spcBef>
            <a:spcAft>
              <a:spcPct val="35000"/>
            </a:spcAft>
            <a:buNone/>
          </a:pPr>
          <a:r>
            <a:rPr lang="en-GB" sz="2500" kern="1200" dirty="0">
              <a:solidFill>
                <a:sysClr val="windowText" lastClr="000000">
                  <a:hueOff val="0"/>
                  <a:satOff val="0"/>
                  <a:lumOff val="0"/>
                  <a:alphaOff val="0"/>
                </a:sysClr>
              </a:solidFill>
              <a:latin typeface="Calibri"/>
              <a:ea typeface="+mn-ea"/>
              <a:cs typeface="+mn-cs"/>
            </a:rPr>
            <a:t>One piece of advice</a:t>
          </a:r>
          <a:endParaRPr lang="en-US" sz="2500" kern="1200" dirty="0">
            <a:solidFill>
              <a:sysClr val="windowText" lastClr="000000">
                <a:hueOff val="0"/>
                <a:satOff val="0"/>
                <a:lumOff val="0"/>
                <a:alphaOff val="0"/>
              </a:sysClr>
            </a:solidFill>
            <a:latin typeface="Calibri"/>
            <a:ea typeface="+mn-ea"/>
            <a:cs typeface="+mn-cs"/>
          </a:endParaRPr>
        </a:p>
      </dsp:txBody>
      <dsp:txXfrm>
        <a:off x="1434824" y="530"/>
        <a:ext cx="3551216" cy="1242272"/>
      </dsp:txXfrm>
    </dsp:sp>
    <dsp:sp modelId="{E2B06D02-EBF6-47F0-B187-728D9287FC03}">
      <dsp:nvSpPr>
        <dsp:cNvPr id="0" name=""/>
        <dsp:cNvSpPr/>
      </dsp:nvSpPr>
      <dsp:spPr>
        <a:xfrm>
          <a:off x="0" y="1553371"/>
          <a:ext cx="4986041" cy="1242272"/>
        </a:xfrm>
        <a:prstGeom prst="roundRect">
          <a:avLst>
            <a:gd name="adj" fmla="val 10000"/>
          </a:avLst>
        </a:prstGeom>
        <a:solidFill>
          <a:srgbClr val="8CC9CA">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F23FB1B-E363-4593-B7D5-857EE204C5CE}">
      <dsp:nvSpPr>
        <dsp:cNvPr id="0" name=""/>
        <dsp:cNvSpPr/>
      </dsp:nvSpPr>
      <dsp:spPr>
        <a:xfrm>
          <a:off x="375787" y="1832882"/>
          <a:ext cx="683249" cy="683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FA65DD-1F4E-4EB9-A822-29C608327E96}">
      <dsp:nvSpPr>
        <dsp:cNvPr id="0" name=""/>
        <dsp:cNvSpPr/>
      </dsp:nvSpPr>
      <dsp:spPr>
        <a:xfrm>
          <a:off x="1434824" y="1553371"/>
          <a:ext cx="3551216" cy="124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74" tIns="131474" rIns="131474" bIns="131474" numCol="1" spcCol="1270" anchor="ctr" anchorCtr="0">
          <a:noAutofit/>
        </a:bodyPr>
        <a:lstStyle/>
        <a:p>
          <a:pPr marL="0" lvl="0" indent="0" algn="l" defTabSz="1111250">
            <a:lnSpc>
              <a:spcPct val="90000"/>
            </a:lnSpc>
            <a:spcBef>
              <a:spcPct val="0"/>
            </a:spcBef>
            <a:spcAft>
              <a:spcPct val="35000"/>
            </a:spcAft>
            <a:buNone/>
          </a:pPr>
          <a:r>
            <a:rPr lang="en-GB" sz="2500" kern="1200" dirty="0">
              <a:solidFill>
                <a:sysClr val="windowText" lastClr="000000">
                  <a:hueOff val="0"/>
                  <a:satOff val="0"/>
                  <a:lumOff val="0"/>
                  <a:alphaOff val="0"/>
                </a:sysClr>
              </a:solidFill>
              <a:latin typeface="Calibri"/>
              <a:ea typeface="+mn-ea"/>
              <a:cs typeface="+mn-cs"/>
            </a:rPr>
            <a:t>Three-word description</a:t>
          </a:r>
          <a:endParaRPr lang="en-US" sz="2500" kern="1200" dirty="0">
            <a:solidFill>
              <a:sysClr val="windowText" lastClr="000000">
                <a:hueOff val="0"/>
                <a:satOff val="0"/>
                <a:lumOff val="0"/>
                <a:alphaOff val="0"/>
              </a:sysClr>
            </a:solidFill>
            <a:latin typeface="Calibri"/>
            <a:ea typeface="+mn-ea"/>
            <a:cs typeface="+mn-cs"/>
          </a:endParaRPr>
        </a:p>
      </dsp:txBody>
      <dsp:txXfrm>
        <a:off x="1434824" y="1553371"/>
        <a:ext cx="3551216" cy="1242272"/>
      </dsp:txXfrm>
    </dsp:sp>
    <dsp:sp modelId="{7C4EA8D4-E893-4EEA-A509-13210F050EE6}">
      <dsp:nvSpPr>
        <dsp:cNvPr id="0" name=""/>
        <dsp:cNvSpPr/>
      </dsp:nvSpPr>
      <dsp:spPr>
        <a:xfrm>
          <a:off x="0" y="3106211"/>
          <a:ext cx="4986041" cy="1242272"/>
        </a:xfrm>
        <a:prstGeom prst="roundRect">
          <a:avLst>
            <a:gd name="adj" fmla="val 10000"/>
          </a:avLst>
        </a:prstGeom>
        <a:solidFill>
          <a:srgbClr val="8CC9CA">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96CF6348-5470-49BE-92B9-689D3D9F61E0}">
      <dsp:nvSpPr>
        <dsp:cNvPr id="0" name=""/>
        <dsp:cNvSpPr/>
      </dsp:nvSpPr>
      <dsp:spPr>
        <a:xfrm>
          <a:off x="375787" y="3385723"/>
          <a:ext cx="683249" cy="683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65782F-6730-4CA0-B310-AFD81775469B}">
      <dsp:nvSpPr>
        <dsp:cNvPr id="0" name=""/>
        <dsp:cNvSpPr/>
      </dsp:nvSpPr>
      <dsp:spPr>
        <a:xfrm>
          <a:off x="1434824" y="3106211"/>
          <a:ext cx="3551216" cy="124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74" tIns="131474" rIns="131474" bIns="131474" numCol="1" spcCol="1270" anchor="ctr" anchorCtr="0">
          <a:noAutofit/>
        </a:bodyPr>
        <a:lstStyle/>
        <a:p>
          <a:pPr marL="0" lvl="0" indent="0" algn="l" defTabSz="1111250">
            <a:lnSpc>
              <a:spcPct val="90000"/>
            </a:lnSpc>
            <a:spcBef>
              <a:spcPct val="0"/>
            </a:spcBef>
            <a:spcAft>
              <a:spcPct val="35000"/>
            </a:spcAft>
            <a:buNone/>
          </a:pPr>
          <a:r>
            <a:rPr lang="en-GB" sz="2500" kern="1200">
              <a:solidFill>
                <a:sysClr val="windowText" lastClr="000000">
                  <a:hueOff val="0"/>
                  <a:satOff val="0"/>
                  <a:lumOff val="0"/>
                  <a:alphaOff val="0"/>
                </a:sysClr>
              </a:solidFill>
              <a:latin typeface="Calibri"/>
              <a:ea typeface="+mn-ea"/>
              <a:cs typeface="+mn-cs"/>
            </a:rPr>
            <a:t>Animal personification</a:t>
          </a:r>
          <a:endParaRPr lang="en-US" sz="2500" kern="1200">
            <a:solidFill>
              <a:sysClr val="windowText" lastClr="000000">
                <a:hueOff val="0"/>
                <a:satOff val="0"/>
                <a:lumOff val="0"/>
                <a:alphaOff val="0"/>
              </a:sysClr>
            </a:solidFill>
            <a:latin typeface="Calibri"/>
            <a:ea typeface="+mn-ea"/>
            <a:cs typeface="+mn-cs"/>
          </a:endParaRPr>
        </a:p>
      </dsp:txBody>
      <dsp:txXfrm>
        <a:off x="1434824" y="3106211"/>
        <a:ext cx="3551216" cy="12422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87597E-A62E-4AB3-A7EA-3EFF3487DE9D}" type="datetimeFigureOut">
              <a:rPr lang="en-GB" smtClean="0"/>
              <a:t>08/12/2022</a:t>
            </a:fld>
            <a:endParaRPr lang="en-GB"/>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D0DCDD-9F50-4DF2-A9A7-E82CDFC9D3C0}" type="slidenum">
              <a:rPr lang="en-GB" smtClean="0"/>
              <a:t>‹#›</a:t>
            </a:fld>
            <a:endParaRPr lang="en-GB"/>
          </a:p>
        </p:txBody>
      </p:sp>
    </p:spTree>
    <p:extLst>
      <p:ext uri="{BB962C8B-B14F-4D97-AF65-F5344CB8AC3E}">
        <p14:creationId xmlns:p14="http://schemas.microsoft.com/office/powerpoint/2010/main" val="1034774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BD0DCDD-9F50-4DF2-A9A7-E82CDFC9D3C0}" type="slidenum">
              <a:rPr lang="en-GB" smtClean="0"/>
              <a:t>53</a:t>
            </a:fld>
            <a:endParaRPr lang="en-GB"/>
          </a:p>
        </p:txBody>
      </p:sp>
    </p:spTree>
    <p:extLst>
      <p:ext uri="{BB962C8B-B14F-4D97-AF65-F5344CB8AC3E}">
        <p14:creationId xmlns:p14="http://schemas.microsoft.com/office/powerpoint/2010/main" val="1963930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39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0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2.jpg"/><Relationship Id="rId1" Type="http://schemas.openxmlformats.org/officeDocument/2006/relationships/slideLayout" Target="../slideLayouts/slideLayout1.xml"/><Relationship Id="rId4" Type="http://schemas.microsoft.com/office/2007/relationships/hdphoto" Target="../media/hdphoto8.wdp"/></Relationships>
</file>

<file path=ppt/slides/_rels/slide10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85.png"/><Relationship Id="rId7" Type="http://schemas.openxmlformats.org/officeDocument/2006/relationships/image" Target="../media/image18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66.png"/><Relationship Id="rId4" Type="http://schemas.openxmlformats.org/officeDocument/2006/relationships/image" Target="../media/image186.png"/></Relationships>
</file>

<file path=ppt/slides/_rels/slide1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2.jpg"/><Relationship Id="rId1" Type="http://schemas.openxmlformats.org/officeDocument/2006/relationships/slideLayout" Target="../slideLayouts/slideLayout1.xml"/><Relationship Id="rId4" Type="http://schemas.microsoft.com/office/2007/relationships/hdphoto" Target="../media/hdphoto9.wdp"/></Relationships>
</file>

<file path=ppt/slides/_rels/slide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77.png"/><Relationship Id="rId7" Type="http://schemas.openxmlformats.org/officeDocument/2006/relationships/image" Target="../media/image19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6.png"/></Relationships>
</file>

<file path=ppt/slides/_rels/slide1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2.jpg"/><Relationship Id="rId1" Type="http://schemas.openxmlformats.org/officeDocument/2006/relationships/slideLayout" Target="../slideLayouts/slideLayout1.xml"/><Relationship Id="rId4" Type="http://schemas.microsoft.com/office/2007/relationships/hdphoto" Target="../media/hdphoto10.wdp"/></Relationships>
</file>

<file path=ppt/slides/_rels/slide1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0.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7.png"/><Relationship Id="rId7" Type="http://schemas.openxmlformats.org/officeDocument/2006/relationships/image" Target="../media/image16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98.png"/><Relationship Id="rId5" Type="http://schemas.openxmlformats.org/officeDocument/2006/relationships/image" Target="../media/image21.png"/><Relationship Id="rId4" Type="http://schemas.openxmlformats.org/officeDocument/2006/relationships/image" Target="../media/image165.png"/></Relationships>
</file>

<file path=ppt/slides/_rels/slide1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jpg"/><Relationship Id="rId1" Type="http://schemas.openxmlformats.org/officeDocument/2006/relationships/slideLayout" Target="../slideLayouts/slideLayout1.xml"/><Relationship Id="rId4" Type="http://schemas.microsoft.com/office/2007/relationships/hdphoto" Target="../media/hdphoto11.wdp"/></Relationships>
</file>

<file path=ppt/slides/_rels/slide1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2.png"/><Relationship Id="rId7"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2.png"/><Relationship Id="rId7"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jpg"/><Relationship Id="rId1" Type="http://schemas.openxmlformats.org/officeDocument/2006/relationships/slideLayout" Target="../slideLayouts/slideLayout1.xml"/><Relationship Id="rId4" Type="http://schemas.microsoft.com/office/2007/relationships/hdphoto" Target="../media/hdphoto12.wdp"/></Relationships>
</file>

<file path=ppt/slides/_rels/slide1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2.png"/><Relationship Id="rId7" Type="http://schemas.openxmlformats.org/officeDocument/2006/relationships/image" Target="../media/image214.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13.png"/><Relationship Id="rId5" Type="http://schemas.openxmlformats.org/officeDocument/2006/relationships/image" Target="../media/image166.png"/><Relationship Id="rId4" Type="http://schemas.openxmlformats.org/officeDocument/2006/relationships/image" Target="../media/image178.png"/></Relationships>
</file>

<file path=ppt/slides/_rels/slide18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7.png"/></Relationships>
</file>

<file path=ppt/slides/_rels/slide19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9.png"/></Relationships>
</file>

<file path=ppt/slides/_rels/slide19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1.png"/></Relationships>
</file>

<file path=ppt/slides/_rels/slide19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3.png"/></Relationships>
</file>

<file path=ppt/slides/_rels/slide19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5.png"/></Relationships>
</file>

<file path=ppt/slides/_rels/slide19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7.png"/></Relationships>
</file>

<file path=ppt/slides/_rels/slide19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9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1.png"/></Relationships>
</file>

<file path=ppt/slides/_rels/slide19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20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7.png"/></Relationships>
</file>

<file path=ppt/slides/_rels/slide20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9.png"/></Relationships>
</file>

<file path=ppt/slides/_rels/slide20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1.png"/></Relationships>
</file>

<file path=ppt/slides/_rels/slide20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3.png"/></Relationships>
</file>

<file path=ppt/slides/_rels/slide20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20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125.png"/></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55.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www.estema.cl/tik-tok-que-significa-pov-en-la-red-socia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www.estema.cl/tik-tok-que-significa-pov-en-la-red-social/"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www.estema.cl/tik-tok-que-significa-pov-en-la-red-soci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www.estema.cl/tik-tok-que-significa-pov-en-la-red-soci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www.estema.cl/tik-tok-que-significa-pov-en-la-red-socia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www.estema.cl/tik-tok-que-significa-pov-en-la-red-socia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www.estema.cl/tik-tok-que-significa-pov-en-la-red-socia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www.estema.cl/tik-tok-que-significa-pov-en-la-red-socia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3.png"/><Relationship Id="rId7" Type="http://schemas.microsoft.com/office/2007/relationships/hdphoto" Target="../media/hdphoto2.wdp"/><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55.png"/><Relationship Id="rId5" Type="http://schemas.openxmlformats.org/officeDocument/2006/relationships/image" Target="../media/image154.png"/><Relationship Id="rId4" Type="http://schemas.microsoft.com/office/2007/relationships/hdphoto" Target="../media/hdphoto1.wdp"/><Relationship Id="rId9" Type="http://schemas.microsoft.com/office/2007/relationships/hdphoto" Target="../media/hdphoto3.wdp"/></Relationships>
</file>

<file path=ppt/slides/_rels/slide6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158.png"/><Relationship Id="rId10"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161.pn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64.png"/><Relationship Id="rId7" Type="http://schemas.openxmlformats.org/officeDocument/2006/relationships/image" Target="../media/image16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166.png"/><Relationship Id="rId4" Type="http://schemas.openxmlformats.org/officeDocument/2006/relationships/image" Target="../media/image165.png"/></Relationships>
</file>

<file path=ppt/slides/_rels/slide7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2.jpg"/><Relationship Id="rId1" Type="http://schemas.openxmlformats.org/officeDocument/2006/relationships/slideLayout" Target="../slideLayouts/slideLayout1.xml"/><Relationship Id="rId4" Type="http://schemas.microsoft.com/office/2007/relationships/hdphoto" Target="../media/hdphoto7.wdp"/></Relationships>
</file>

<file path=ppt/slides/_rels/slide8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552450" y="2190750"/>
          <a:ext cx="10001250" cy="4572000"/>
          <a:chOff x="-552450" y="2190750"/>
          <a:chExt cx="10001250" cy="4572000"/>
        </a:xfrm>
      </p:grpSpPr>
      <p:pic>
        <p:nvPicPr>
          <p:cNvPr id="4" name="Picture 3"/>
          <p:cNvPicPr>
            <a:picLocks noChangeAspect="1"/>
          </p:cNvPicPr>
          <p:nvPr/>
        </p:nvPicPr>
        <p:blipFill>
          <a:blip r:embed="rId2"/>
          <a:stretch>
            <a:fillRect/>
          </a:stretch>
        </p:blipFill>
        <p:spPr>
          <a:xfrm rot="5400000">
            <a:off x="-552450" y="2190750"/>
            <a:ext cx="3429000" cy="2381250"/>
          </a:xfrm>
          <a:prstGeom prst="rect">
            <a:avLst/>
          </a:prstGeom>
          <a:noFill/>
        </p:spPr>
      </p:pic>
      <p:sp>
        <p:nvSpPr>
          <p:cNvPr id="3" name="TextBox 2"/>
          <p:cNvSpPr txBox="1"/>
          <p:nvPr/>
        </p:nvSpPr>
        <p:spPr>
          <a:xfrm>
            <a:off x="3714750" y="3333750"/>
            <a:ext cx="2857500" cy="28575"/>
          </a:xfrm>
          <a:prstGeom prst="rect">
            <a:avLst/>
          </a:prstGeom>
          <a:solidFill>
            <a:srgbClr val="2C8598">
              <a:alpha val="100000"/>
            </a:srgbClr>
          </a:solidFill>
        </p:spPr>
        <p:txBody>
          <a:bodyPr lIns="91440" tIns="45720" rIns="91440" bIns="45720" rtlCol="0">
            <a:spAutoFit/>
          </a:bodyPr>
          <a:lstStyle/>
          <a:p>
            <a:pPr marL="0" marR="0" lvl="0" indent="0" algn="l" fontAlgn="base">
              <a:lnSpc>
                <a:spcPct val="100000"/>
              </a:lnSpc>
            </a:pPr>
            <a:endParaRPr/>
          </a:p>
        </p:txBody>
      </p:sp>
      <p:sp>
        <p:nvSpPr>
          <p:cNvPr id="5" name="TextBox 4">
            <a:extLst>
              <a:ext uri="{FF2B5EF4-FFF2-40B4-BE49-F238E27FC236}">
                <a16:creationId xmlns:a16="http://schemas.microsoft.com/office/drawing/2014/main" id="{86F5499D-9341-404D-F3B8-3794799E581E}"/>
              </a:ext>
            </a:extLst>
          </p:cNvPr>
          <p:cNvSpPr txBox="1"/>
          <p:nvPr/>
        </p:nvSpPr>
        <p:spPr>
          <a:xfrm>
            <a:off x="3524250" y="2571750"/>
            <a:ext cx="6477000" cy="415498"/>
          </a:xfrm>
          <a:prstGeom prst="rect">
            <a:avLst/>
          </a:prstGeom>
          <a:noFill/>
        </p:spPr>
        <p:txBody>
          <a:bodyPr lIns="91440" tIns="0" rIns="91440" bIns="0" rtlCol="0">
            <a:spAutoFit/>
          </a:bodyPr>
          <a:lstStyle/>
          <a:p>
            <a:pPr marL="0" marR="0" lvl="0" indent="0" algn="l" fontAlgn="base">
              <a:lnSpc>
                <a:spcPct val="100000"/>
              </a:lnSpc>
            </a:pPr>
            <a:r>
              <a:rPr lang="en-US" sz="2700" u="none" spc="0" dirty="0">
                <a:solidFill>
                  <a:srgbClr val="00958E">
                    <a:alpha val="100000"/>
                  </a:srgbClr>
                </a:solidFill>
                <a:latin typeface="Tahoma"/>
              </a:rPr>
              <a:t>What do your clients think?</a:t>
            </a:r>
            <a:endParaRPr lang="en-US" sz="2700" u="none" spc="0" baseline="30000" dirty="0">
              <a:solidFill>
                <a:srgbClr val="00958E">
                  <a:alpha val="100000"/>
                </a:srgbClr>
              </a:solidFill>
              <a:latin typeface="Tahoma"/>
            </a:endParaRPr>
          </a:p>
        </p:txBody>
      </p:sp>
      <p:sp>
        <p:nvSpPr>
          <p:cNvPr id="6" name="Subtitle 2">
            <a:extLst>
              <a:ext uri="{FF2B5EF4-FFF2-40B4-BE49-F238E27FC236}">
                <a16:creationId xmlns:a16="http://schemas.microsoft.com/office/drawing/2014/main" id="{0A69E393-F518-4C18-C501-1BE16D3816B5}"/>
              </a:ext>
            </a:extLst>
          </p:cNvPr>
          <p:cNvSpPr txBox="1">
            <a:spLocks/>
          </p:cNvSpPr>
          <p:nvPr/>
        </p:nvSpPr>
        <p:spPr bwMode="auto">
          <a:xfrm>
            <a:off x="3714750" y="3495676"/>
            <a:ext cx="516390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lumMod val="65000"/>
                    <a:lumOff val="35000"/>
                  </a:schemeClr>
                </a:solidFill>
                <a:latin typeface="Tahoma"/>
                <a:ea typeface="+mn-ea"/>
                <a:cs typeface="Tahoma"/>
              </a:defRPr>
            </a:lvl1pPr>
            <a:lvl2pPr marL="4572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2pPr>
            <a:lvl3pPr marL="9144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3pPr>
            <a:lvl4pPr marL="13716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4pPr>
            <a:lvl5pPr marL="18288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400" b="0" i="0" u="none" strike="noStrike" kern="1200" cap="none" spc="0" normalizeH="0" baseline="0" noProof="0" dirty="0">
                <a:ln>
                  <a:noFill/>
                </a:ln>
                <a:solidFill>
                  <a:sysClr val="windowText" lastClr="000000">
                    <a:lumMod val="65000"/>
                    <a:lumOff val="35000"/>
                  </a:sysClr>
                </a:solidFill>
                <a:effectLst/>
                <a:uLnTx/>
                <a:uFillTx/>
                <a:latin typeface="Tahoma"/>
                <a:ea typeface="+mn-ea"/>
                <a:cs typeface="Tahoma"/>
              </a:rPr>
              <a:t>Presentation to McCann World Group on Wave 3 of the Client Interview programme</a:t>
            </a:r>
          </a:p>
          <a:p>
            <a:pPr marL="0" marR="0" lvl="0" indent="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endParaRPr kumimoji="0" lang="en-GB" sz="1400" b="0" i="0" u="none" strike="noStrike" kern="1200" cap="none" spc="0" normalizeH="0" baseline="0" noProof="0" dirty="0">
              <a:ln>
                <a:noFill/>
              </a:ln>
              <a:solidFill>
                <a:sysClr val="windowText" lastClr="000000">
                  <a:lumMod val="65000"/>
                  <a:lumOff val="35000"/>
                </a:sysClr>
              </a:solidFill>
              <a:effectLst/>
              <a:uLnTx/>
              <a:uFillTx/>
              <a:latin typeface="Tahoma"/>
              <a:ea typeface="+mn-ea"/>
              <a:cs typeface="Tahoma"/>
            </a:endParaRPr>
          </a:p>
          <a:p>
            <a:pPr marL="0" marR="0" lvl="0" indent="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400" b="0" i="0" u="none" strike="noStrike" kern="1200" cap="none" spc="0" normalizeH="0" baseline="0" noProof="0" dirty="0">
                <a:ln>
                  <a:noFill/>
                </a:ln>
                <a:solidFill>
                  <a:sysClr val="windowText" lastClr="000000">
                    <a:lumMod val="65000"/>
                    <a:lumOff val="35000"/>
                  </a:sysClr>
                </a:solidFill>
                <a:effectLst/>
                <a:uLnTx/>
                <a:uFillTx/>
                <a:latin typeface="Tahoma"/>
                <a:ea typeface="+mn-ea"/>
                <a:cs typeface="Tahoma"/>
              </a:rPr>
              <a:t>December 2022</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190500" y="476250"/>
          <a:ext cx="11430000" cy="6762750"/>
          <a:chOff x="190500" y="476250"/>
          <a:chExt cx="11430000" cy="6762750"/>
        </a:xfrm>
      </p:grpSpPr>
      <p:sp>
        <p:nvSpPr>
          <p:cNvPr id="11" name="TextBox 10"/>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Client Commitment compared - RAM Overall vs Audit Average</a:t>
            </a:r>
          </a:p>
        </p:txBody>
      </p:sp>
      <p:sp>
        <p:nvSpPr>
          <p:cNvPr id="2" name="TextBox 1"/>
          <p:cNvSpPr txBox="1"/>
          <p:nvPr/>
        </p:nvSpPr>
        <p:spPr>
          <a:xfrm>
            <a:off x="266700" y="1428750"/>
            <a:ext cx="4286250" cy="476250"/>
          </a:xfrm>
          <a:prstGeom prst="rect">
            <a:avLst/>
          </a:prstGeom>
          <a:noFill/>
        </p:spPr>
        <p:txBody>
          <a:bodyPr lIns="91440" tIns="45720" rIns="91440" bIns="45720" rtlCol="0">
            <a:spAutoFit/>
          </a:bodyPr>
          <a:lstStyle/>
          <a:p>
            <a:pPr marL="0" marR="0" lvl="0" indent="0" algn="ctr" fontAlgn="base">
              <a:lnSpc>
                <a:spcPct val="100000"/>
              </a:lnSpc>
            </a:pPr>
            <a:r>
              <a:rPr lang="en-US" sz="1600" u="none" spc="0">
                <a:solidFill>
                  <a:srgbClr val="00958E">
                    <a:alpha val="100000"/>
                  </a:srgbClr>
                </a:solidFill>
                <a:latin typeface="Tahoma"/>
              </a:rPr>
              <a:t>RAM Overall</a:t>
            </a:r>
          </a:p>
        </p:txBody>
      </p:sp>
      <p:sp>
        <p:nvSpPr>
          <p:cNvPr id="3" name="TextBox 2"/>
          <p:cNvSpPr txBox="1"/>
          <p:nvPr/>
        </p:nvSpPr>
        <p:spPr>
          <a:xfrm>
            <a:off x="247650" y="1905000"/>
            <a:ext cx="5191125" cy="3240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4" name="Picture 3"/>
          <p:cNvPicPr>
            <a:picLocks noChangeAspect="1"/>
          </p:cNvPicPr>
          <p:nvPr/>
        </p:nvPicPr>
        <p:blipFill>
          <a:blip r:embed="rId3"/>
          <a:stretch>
            <a:fillRect/>
          </a:stretch>
        </p:blipFill>
        <p:spPr>
          <a:xfrm>
            <a:off x="266700" y="2143125"/>
            <a:ext cx="3810000" cy="2914650"/>
          </a:xfrm>
          <a:prstGeom prst="rect">
            <a:avLst/>
          </a:prstGeom>
          <a:noFill/>
        </p:spPr>
      </p:pic>
      <p:sp>
        <p:nvSpPr>
          <p:cNvPr id="5" name="TextBox 4"/>
          <p:cNvSpPr txBox="1"/>
          <p:nvPr/>
        </p:nvSpPr>
        <p:spPr>
          <a:xfrm>
            <a:off x="396240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RAM Overall</a:t>
            </a:r>
          </a:p>
        </p:txBody>
      </p:sp>
      <p:sp>
        <p:nvSpPr>
          <p:cNvPr id="6" name="TextBox 5"/>
          <p:cNvSpPr txBox="1"/>
          <p:nvPr/>
        </p:nvSpPr>
        <p:spPr>
          <a:xfrm>
            <a:off x="5600700" y="1428750"/>
            <a:ext cx="4286250" cy="338554"/>
          </a:xfrm>
          <a:prstGeom prst="rect">
            <a:avLst/>
          </a:prstGeom>
          <a:noFill/>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3 (2022)</a:t>
            </a:r>
          </a:p>
        </p:txBody>
      </p:sp>
      <p:sp>
        <p:nvSpPr>
          <p:cNvPr id="7" name="TextBox 6"/>
          <p:cNvSpPr txBox="1"/>
          <p:nvPr/>
        </p:nvSpPr>
        <p:spPr>
          <a:xfrm>
            <a:off x="5572125" y="1905000"/>
            <a:ext cx="5191125" cy="3240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8" name="Picture 7"/>
          <p:cNvPicPr>
            <a:picLocks noChangeAspect="1"/>
          </p:cNvPicPr>
          <p:nvPr/>
        </p:nvPicPr>
        <p:blipFill>
          <a:blip r:embed="rId4"/>
          <a:stretch>
            <a:fillRect/>
          </a:stretch>
        </p:blipFill>
        <p:spPr>
          <a:xfrm>
            <a:off x="5600700" y="2143125"/>
            <a:ext cx="3810000" cy="2914650"/>
          </a:xfrm>
          <a:prstGeom prst="rect">
            <a:avLst/>
          </a:prstGeom>
          <a:noFill/>
        </p:spPr>
      </p:pic>
      <p:sp>
        <p:nvSpPr>
          <p:cNvPr id="9" name="TextBox 8"/>
          <p:cNvSpPr txBox="1"/>
          <p:nvPr/>
        </p:nvSpPr>
        <p:spPr>
          <a:xfrm>
            <a:off x="933450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Audit Average</a:t>
            </a:r>
          </a:p>
        </p:txBody>
      </p:sp>
      <p:sp>
        <p:nvSpPr>
          <p:cNvPr id="10" name="TextBox 9"/>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Second stint working with the agency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Working with Vicky, Marina, Maria and Lola</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the lead country for a hub including France, Italy &amp; Hungary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(Ikea)</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Gabriel Ladaria</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(Ikea)</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2165786"/>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two steps ahead of Ikea</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strategic pathway for the product that pulls him out of his comfort zone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Deliver excellent creative quality</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proactive - come to GL with ideas- not just about the brief</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189507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Have developed a high quality strategy</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Very high quality creative</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Excellent client service- seen as part of the IKEA team</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Team stability</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Trustworthy</a:t>
            </a:r>
          </a:p>
          <a:p>
            <a:pPr marL="295275" marR="0" lvl="0" indent="-285750" algn="l" fontAlgn="base">
              <a:lnSpc>
                <a:spcPct val="150000"/>
              </a:lnSpc>
              <a:buClr>
                <a:srgbClr val="00958E">
                  <a:alpha val="100000"/>
                </a:srgbClr>
              </a:buClr>
              <a:buFont typeface="Tahoma"/>
              <a:buChar char="▪"/>
            </a:pPr>
            <a:endParaRPr lang="en-GB" sz="14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1571905"/>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Digital capabilities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Need to think about their suitability</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Avoid silos- Better integration with MRM</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What is the tangible benefit of more integration?</a:t>
            </a:r>
          </a:p>
          <a:p>
            <a:pPr marL="295275" marR="0" lvl="0" indent="-285750" algn="l" fontAlgn="base">
              <a:lnSpc>
                <a:spcPct val="150000"/>
              </a:lnSpc>
              <a:buClr>
                <a:srgbClr val="00958E">
                  <a:alpha val="100000"/>
                </a:srgbClr>
              </a:buClr>
              <a:buFont typeface="Tahoma"/>
              <a:buChar char="▪"/>
            </a:pPr>
            <a:endParaRPr lang="en-US" sz="1400" u="none" spc="0" dirty="0">
              <a:solidFill>
                <a:srgbClr val="404040">
                  <a:alpha val="100000"/>
                </a:srgbClr>
              </a:solidFill>
              <a:latin typeface="Tahoma"/>
            </a:endParaRPr>
          </a:p>
        </p:txBody>
      </p:sp>
    </p:spTree>
    <p:extLst>
      <p:ext uri="{BB962C8B-B14F-4D97-AF65-F5344CB8AC3E}">
        <p14:creationId xmlns:p14="http://schemas.microsoft.com/office/powerpoint/2010/main" val="3647545301"/>
      </p:ext>
    </p:extLst>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50616"/>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Miguel </a:t>
            </a:r>
            <a:r>
              <a:rPr lang="en-US" sz="1600" u="none" spc="0" dirty="0" err="1">
                <a:solidFill>
                  <a:srgbClr val="404040">
                    <a:alpha val="100000"/>
                  </a:srgbClr>
                </a:solidFill>
                <a:latin typeface="Tahoma"/>
              </a:rPr>
              <a:t>Mardiella</a:t>
            </a:r>
            <a:r>
              <a:rPr lang="en-US" sz="1600" u="none" spc="0" dirty="0">
                <a:solidFill>
                  <a:srgbClr val="404040">
                    <a:alpha val="100000"/>
                  </a:srgbClr>
                </a:solidFill>
                <a:latin typeface="Tahoma"/>
              </a:rPr>
              <a:t> a very nice guy who 'gets' the Ikea brand and is responsible for the last two briefs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Augustin has been excellent on strategy while Maria </a:t>
            </a:r>
            <a:r>
              <a:rPr lang="en-US" sz="1600" u="none" spc="0" dirty="0" err="1">
                <a:solidFill>
                  <a:srgbClr val="404040">
                    <a:alpha val="100000"/>
                  </a:srgbClr>
                </a:solidFill>
                <a:latin typeface="Tahoma"/>
              </a:rPr>
              <a:t>Goni</a:t>
            </a:r>
            <a:r>
              <a:rPr lang="en-US" sz="1600" u="none" spc="0" dirty="0">
                <a:solidFill>
                  <a:srgbClr val="404040">
                    <a:alpha val="100000"/>
                  </a:srgbClr>
                </a:solidFill>
                <a:latin typeface="Tahoma"/>
              </a:rPr>
              <a:t> has been missed and GL is pleased to see her back</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 if Maria </a:t>
            </a:r>
            <a:r>
              <a:rPr lang="en-US" sz="1600" u="none" spc="0" dirty="0" err="1">
                <a:solidFill>
                  <a:srgbClr val="404040">
                    <a:alpha val="100000"/>
                  </a:srgbClr>
                </a:solidFill>
                <a:latin typeface="Tahoma"/>
              </a:rPr>
              <a:t>Goni</a:t>
            </a:r>
            <a:r>
              <a:rPr lang="en-US" sz="1600" u="none" spc="0" dirty="0">
                <a:solidFill>
                  <a:srgbClr val="404040">
                    <a:alpha val="100000"/>
                  </a:srgbClr>
                </a:solidFill>
                <a:latin typeface="Tahoma"/>
              </a:rPr>
              <a:t> were to disappear having returned after maternity leave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will move to a system of 'briefing global with local application'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may affect the hub system, but things are not yet fully clear</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Creative</a:t>
            </a: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Added value</a:t>
            </a: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Partner</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42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Stay ahead of your customer</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 A cheetah</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Beautiful speedy, fierce and aspirational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8" name="Picture 6" descr="Cheetah PNG Images, Free Transparent Cheetah Download - KindPNG">
            <a:extLst>
              <a:ext uri="{FF2B5EF4-FFF2-40B4-BE49-F238E27FC236}">
                <a16:creationId xmlns:a16="http://schemas.microsoft.com/office/drawing/2014/main" id="{E53C5CF0-0055-D5B6-D454-F7A53802774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43" b="96429" l="3309" r="93382"/>
                    </a14:imgEffect>
                  </a14:imgLayer>
                </a14:imgProps>
              </a:ext>
              <a:ext uri="{28A0092B-C50C-407E-A947-70E740481C1C}">
                <a14:useLocalDpi xmlns:a14="http://schemas.microsoft.com/office/drawing/2010/main" val="0"/>
              </a:ext>
            </a:extLst>
          </a:blip>
          <a:srcRect/>
          <a:stretch>
            <a:fillRect/>
          </a:stretch>
        </p:blipFill>
        <p:spPr bwMode="auto">
          <a:xfrm>
            <a:off x="4406280" y="2254263"/>
            <a:ext cx="4770090" cy="4317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75110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is a very positive report. The agency is meeting most of his expectations and on the way to meeting them all. Consequently, he'd score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rates the stability of and client service from the whole agency team as well as the accessibility, chemistry, responsiveness, and trustworthiness of the individuals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the agency is collaborative too, but that </a:t>
            </a:r>
            <a:r>
              <a:rPr lang="en-US" sz="1600" u="none" spc="0" dirty="0" err="1">
                <a:solidFill>
                  <a:srgbClr val="404040">
                    <a:alpha val="100000"/>
                  </a:srgbClr>
                </a:solidFill>
                <a:latin typeface="Tahoma"/>
              </a:rPr>
              <a:t>YMedia</a:t>
            </a:r>
            <a:r>
              <a:rPr lang="en-US" sz="1600" u="none" spc="0" dirty="0">
                <a:solidFill>
                  <a:srgbClr val="404040">
                    <a:alpha val="100000"/>
                  </a:srgbClr>
                </a:solidFill>
                <a:latin typeface="Tahoma"/>
              </a:rPr>
              <a:t> are probably better listeners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also scores both strategy and creative work very highly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strategy has improved with the arrival of Augustin</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thinks the agency adds value by making the brand stronger but would still like more input in terms of IKEA's future direction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 fact, proactivity is an area in which there has been improvement but a little more would be welcome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he'd like to see more examples of what the agency has done successfully for other clients that could be leveraged for IKEA</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12" name="TextBox 11"/>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(Wave 3 Client Companies)</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(A)  Aramco</a:t>
            </a:r>
          </a:p>
        </p:txBody>
      </p:sp>
      <p:sp>
        <p:nvSpPr>
          <p:cNvPr id="4" name="TextBox 3"/>
          <p:cNvSpPr txBox="1"/>
          <p:nvPr/>
        </p:nvSpPr>
        <p:spPr>
          <a:xfrm>
            <a:off x="7905750" y="16668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(B)  Direct Line</a:t>
            </a:r>
          </a:p>
        </p:txBody>
      </p:sp>
      <p:sp>
        <p:nvSpPr>
          <p:cNvPr id="5" name="TextBox 4"/>
          <p:cNvSpPr txBox="1"/>
          <p:nvPr/>
        </p:nvSpPr>
        <p:spPr>
          <a:xfrm>
            <a:off x="7905750" y="19050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(C)  Ikea</a:t>
            </a:r>
          </a:p>
        </p:txBody>
      </p:sp>
      <p:sp>
        <p:nvSpPr>
          <p:cNvPr id="6" name="TextBox 5"/>
          <p:cNvSpPr txBox="1"/>
          <p:nvPr/>
        </p:nvSpPr>
        <p:spPr>
          <a:xfrm>
            <a:off x="7905750" y="214312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(D)  Mastercard</a:t>
            </a:r>
          </a:p>
        </p:txBody>
      </p:sp>
      <p:sp>
        <p:nvSpPr>
          <p:cNvPr id="7" name="TextBox 6"/>
          <p:cNvSpPr txBox="1"/>
          <p:nvPr/>
        </p:nvSpPr>
        <p:spPr>
          <a:xfrm>
            <a:off x="7905750" y="23812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(E)  Microsoft</a:t>
            </a:r>
          </a:p>
        </p:txBody>
      </p:sp>
      <p:sp>
        <p:nvSpPr>
          <p:cNvPr id="8" name="TextBox 7"/>
          <p:cNvSpPr txBox="1"/>
          <p:nvPr/>
        </p:nvSpPr>
        <p:spPr>
          <a:xfrm>
            <a:off x="7905750" y="26193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(F)  Nespresso</a:t>
            </a:r>
          </a:p>
        </p:txBody>
      </p:sp>
      <p:sp>
        <p:nvSpPr>
          <p:cNvPr id="9" name="TextBox 8"/>
          <p:cNvSpPr txBox="1"/>
          <p:nvPr/>
        </p:nvSpPr>
        <p:spPr>
          <a:xfrm>
            <a:off x="7905750" y="28575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(G)  Reckitt Benckiser</a:t>
            </a:r>
          </a:p>
        </p:txBody>
      </p:sp>
      <p:sp>
        <p:nvSpPr>
          <p:cNvPr id="10" name="TextBox 9"/>
          <p:cNvSpPr txBox="1"/>
          <p:nvPr/>
        </p:nvSpPr>
        <p:spPr>
          <a:xfrm>
            <a:off x="7905750" y="3095625"/>
            <a:ext cx="2762250" cy="307777"/>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(H)  X-Box</a:t>
            </a:r>
          </a:p>
        </p:txBody>
      </p:sp>
      <p:sp>
        <p:nvSpPr>
          <p:cNvPr id="11" name="TextBox 10"/>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512044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There are no gross negatives though GL identified three areas for consideration going forward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Digital Capabilities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 integration with MRM</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what are the tangible benefits beyond simply avoiding silos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keeping an eye on what the 'rebellious' brands are doing that could provide useful learning/inspiration</a:t>
            </a:r>
          </a:p>
          <a:p>
            <a:pPr marL="1714500" marR="0" lvl="0" indent="-285750" algn="l" fontAlgn="base">
              <a:lnSpc>
                <a:spcPct val="150000"/>
              </a:lnSpc>
              <a:buClr>
                <a:srgbClr val="00958E">
                  <a:alpha val="100000"/>
                </a:srgbClr>
              </a:buClr>
              <a:buFont typeface="Tahoma"/>
              <a:buChar char="▪"/>
            </a:pPr>
            <a:r>
              <a:rPr lang="en-US" sz="1600" u="none" spc="0" dirty="0" err="1">
                <a:solidFill>
                  <a:srgbClr val="404040">
                    <a:alpha val="100000"/>
                  </a:srgbClr>
                </a:solidFill>
                <a:latin typeface="Tahoma"/>
              </a:rPr>
              <a:t>e.g</a:t>
            </a:r>
            <a:r>
              <a:rPr lang="en-US" sz="1600" u="none" spc="0" dirty="0">
                <a:solidFill>
                  <a:srgbClr val="404040">
                    <a:alpha val="100000"/>
                  </a:srgbClr>
                </a:solidFill>
                <a:latin typeface="Tahoma"/>
              </a:rPr>
              <a:t> PS 21 on KFC</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Delivering on time and budget is now also good and the positive value perception will reman as long as production costs are controlled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which the independent production consultant has helped secure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valued and would recommend, give a testimonial and envisages more business coming if MRM can brig initiatives to CRM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expects to be working together in 24 months, and would ask the agency to pitch if he went elsewhere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331994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Big congratulations to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what you have been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turn up the proactivity a bit further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demonstrate active listening, more often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seek to deliver some real tangible benefits stemming from closer integration of McCann and MRM people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see if you can learn and leverage what the rebellious brands are up to</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Cristina Sacca</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Mastercard - Cristina </a:t>
            </a:r>
            <a:r>
              <a:rPr lang="en-US" sz="2000" u="none" spc="0" dirty="0" err="1">
                <a:solidFill>
                  <a:srgbClr val="595959">
                    <a:alpha val="100000"/>
                  </a:srgbClr>
                </a:solidFill>
                <a:latin typeface="Tahoma"/>
              </a:rPr>
              <a:t>Sacca</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57150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Christina wanted a diverse team of talent across the European region rather than run from one place</a:t>
            </a:r>
          </a:p>
          <a:p>
            <a:pPr marL="57150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She wanted a flexible structure composed of people who work well together</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(Mastercard)</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Cristina Sacca</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(Mastercard)</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1796454"/>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Build awareness of what Mastercard really is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Strengthen the current position and elevate the brand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Create a positive spirit to create outstanding creative work</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5/7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254140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Demonstrate the energy to keep things going</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Great team, all trying to connect the dots,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e.g. talking to different audiences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flexibility to adapt to the morphing Mastercard</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Fun to work with, good mix of personalities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Demonstrate willingness and capabilities to do things differently</a:t>
            </a:r>
          </a:p>
          <a:p>
            <a:pPr marL="295275" marR="0" lvl="0" indent="-285750" algn="l" fontAlgn="base">
              <a:lnSpc>
                <a:spcPct val="150000"/>
              </a:lnSpc>
              <a:buClr>
                <a:srgbClr val="00958E">
                  <a:alpha val="100000"/>
                </a:srgbClr>
              </a:buClr>
              <a:buFont typeface="Tahoma"/>
              <a:buChar char="▪"/>
            </a:pPr>
            <a:endParaRPr lang="en-GB" sz="14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318773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Sometimes</a:t>
            </a:r>
          </a:p>
          <a:p>
            <a:pPr marL="752475" lvl="1" indent="-285750"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They get a little stuck in old thinking, or</a:t>
            </a:r>
          </a:p>
          <a:p>
            <a:pPr marL="752475" lvl="1" indent="-285750"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Do things driven by the local market that the brand wouldn't/shouldn't really do</a:t>
            </a:r>
          </a:p>
          <a:p>
            <a:pPr marL="1209675" lvl="2" indent="-285750"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They need to talk more amongst themselves to 'ring the bell' when being pressured to deliver local needs that are dissonant with desired brand comms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Don't be afraid to 'push me' to be (more) creative</a:t>
            </a:r>
          </a:p>
          <a:p>
            <a:pPr marL="9525" marR="0" lvl="0" algn="l" fontAlgn="base">
              <a:lnSpc>
                <a:spcPct val="150000"/>
              </a:lnSpc>
              <a:buClr>
                <a:srgbClr val="00958E">
                  <a:alpha val="100000"/>
                </a:srgbClr>
              </a:buClr>
            </a:pPr>
            <a:endParaRPr lang="en-US" sz="1400" u="none" spc="0" dirty="0">
              <a:solidFill>
                <a:srgbClr val="404040">
                  <a:alpha val="100000"/>
                </a:srgbClr>
              </a:solidFill>
              <a:latin typeface="Tahoma"/>
            </a:endParaRPr>
          </a:p>
        </p:txBody>
      </p:sp>
    </p:spTree>
    <p:extLst>
      <p:ext uri="{BB962C8B-B14F-4D97-AF65-F5344CB8AC3E}">
        <p14:creationId xmlns:p14="http://schemas.microsoft.com/office/powerpoint/2010/main" val="2569527993"/>
      </p:ext>
    </p:extLst>
  </p:cSld>
  <p:clrMapOvr>
    <a:masterClrMapping/>
  </p:clrMapOvr>
  <p:transition spd="slow">
    <p:wipe dir="r"/>
  </p:transition>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1057790"/>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Luca</a:t>
            </a:r>
            <a:r>
              <a:rPr lang="en-US" sz="1600" u="none" spc="0" dirty="0">
                <a:solidFill>
                  <a:srgbClr val="404040">
                    <a:alpha val="100000"/>
                  </a:srgbClr>
                </a:solidFill>
                <a:latin typeface="Tahoma"/>
              </a:rPr>
              <a:t> the CD; understood what was required</a:t>
            </a:r>
          </a:p>
          <a:p>
            <a:pPr marL="571500"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Claudine.</a:t>
            </a:r>
            <a:r>
              <a:rPr lang="en-US" sz="1600" u="none" spc="0" dirty="0">
                <a:solidFill>
                  <a:srgbClr val="404040">
                    <a:alpha val="100000"/>
                  </a:srgbClr>
                </a:solidFill>
                <a:latin typeface="Tahoma"/>
              </a:rPr>
              <a:t>.  CS liked her approach and thinking</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SOW will probably shrink because of the shift to more regional campaigns. Budgets are also under pressure and likely to shrink</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13" name="TextBox 12"/>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(Wave 3 Interviewees)</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Kirk Collingwood</a:t>
            </a:r>
          </a:p>
        </p:txBody>
      </p:sp>
      <p:sp>
        <p:nvSpPr>
          <p:cNvPr id="4" name="TextBox 3"/>
          <p:cNvSpPr txBox="1"/>
          <p:nvPr/>
        </p:nvSpPr>
        <p:spPr>
          <a:xfrm>
            <a:off x="7905750" y="16668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(B)  Rabia Jaffer</a:t>
            </a:r>
          </a:p>
        </p:txBody>
      </p:sp>
      <p:sp>
        <p:nvSpPr>
          <p:cNvPr id="5" name="TextBox 4"/>
          <p:cNvSpPr txBox="1"/>
          <p:nvPr/>
        </p:nvSpPr>
        <p:spPr>
          <a:xfrm>
            <a:off x="7905750" y="19050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(C)  Gabriel Ladaria</a:t>
            </a:r>
          </a:p>
        </p:txBody>
      </p:sp>
      <p:sp>
        <p:nvSpPr>
          <p:cNvPr id="6" name="TextBox 5"/>
          <p:cNvSpPr txBox="1"/>
          <p:nvPr/>
        </p:nvSpPr>
        <p:spPr>
          <a:xfrm>
            <a:off x="7905750" y="214312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(D)  Cristina Sacca</a:t>
            </a:r>
          </a:p>
        </p:txBody>
      </p:sp>
      <p:sp>
        <p:nvSpPr>
          <p:cNvPr id="7" name="TextBox 6"/>
          <p:cNvSpPr txBox="1"/>
          <p:nvPr/>
        </p:nvSpPr>
        <p:spPr>
          <a:xfrm>
            <a:off x="7905750" y="23812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(E)  Michalis Moschos2</a:t>
            </a:r>
          </a:p>
        </p:txBody>
      </p:sp>
      <p:sp>
        <p:nvSpPr>
          <p:cNvPr id="8" name="TextBox 7"/>
          <p:cNvSpPr txBox="1"/>
          <p:nvPr/>
        </p:nvSpPr>
        <p:spPr>
          <a:xfrm>
            <a:off x="7905750" y="26193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(F)  Benjamin Combe</a:t>
            </a:r>
          </a:p>
        </p:txBody>
      </p:sp>
      <p:sp>
        <p:nvSpPr>
          <p:cNvPr id="9" name="TextBox 8"/>
          <p:cNvSpPr txBox="1"/>
          <p:nvPr/>
        </p:nvSpPr>
        <p:spPr>
          <a:xfrm>
            <a:off x="7905750" y="28575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(G)  Mathieu Desbrandes</a:t>
            </a:r>
          </a:p>
        </p:txBody>
      </p:sp>
      <p:sp>
        <p:nvSpPr>
          <p:cNvPr id="10" name="TextBox 9"/>
          <p:cNvSpPr txBox="1"/>
          <p:nvPr/>
        </p:nvSpPr>
        <p:spPr>
          <a:xfrm>
            <a:off x="7905750" y="309562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(H)  Pankaj Duhan 2</a:t>
            </a:r>
          </a:p>
        </p:txBody>
      </p:sp>
      <p:sp>
        <p:nvSpPr>
          <p:cNvPr id="11" name="TextBox 10"/>
          <p:cNvSpPr txBox="1"/>
          <p:nvPr/>
        </p:nvSpPr>
        <p:spPr>
          <a:xfrm>
            <a:off x="7905750" y="3333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(I)  Michael Flatt</a:t>
            </a:r>
          </a:p>
        </p:txBody>
      </p:sp>
      <p:sp>
        <p:nvSpPr>
          <p:cNvPr id="12" name="TextBox 11"/>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Energy</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Intuition</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Ambition</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42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Be more transparent</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Chameleon</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Ability to adapt to challenging situations and move forward to be safe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Picture 6" descr="Chameleon Background png download - 1000*667 - Free Transparent Chameleons  png Download. - CleanPNG / KissPNG">
            <a:extLst>
              <a:ext uri="{FF2B5EF4-FFF2-40B4-BE49-F238E27FC236}">
                <a16:creationId xmlns:a16="http://schemas.microsoft.com/office/drawing/2014/main" id="{FAF483C3-E893-5458-147C-3A8337D6B3A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rcRect t="14640" b="7323"/>
          <a:stretch/>
        </p:blipFill>
        <p:spPr bwMode="auto">
          <a:xfrm>
            <a:off x="4257428" y="2603950"/>
            <a:ext cx="6696520" cy="36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is a generally very positive report, with some watch-outs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agency is meeting most of her expectations and she scores 5.5 out of 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She loves the team (chemistry &amp; composition);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their energy collaborative and complementary skills;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their attitude, flexibility and patience in trying to navigate the Mastercard </a:t>
            </a:r>
            <a:r>
              <a:rPr lang="en-US" sz="1600" u="none" spc="0" dirty="0" err="1">
                <a:solidFill>
                  <a:srgbClr val="404040">
                    <a:alpha val="100000"/>
                  </a:srgbClr>
                </a:solidFill>
                <a:latin typeface="Tahoma"/>
              </a:rPr>
              <a:t>organisation</a:t>
            </a:r>
            <a:r>
              <a:rPr lang="en-US" sz="1600" u="none" spc="0" dirty="0">
                <a:solidFill>
                  <a:srgbClr val="404040">
                    <a:alpha val="100000"/>
                  </a:srgbClr>
                </a:solidFill>
                <a:latin typeface="Tahoma"/>
              </a:rPr>
              <a: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their attempts to join the dots of the communication matrix</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CS volunteers that Mastercard is not an </a:t>
            </a:r>
            <a:r>
              <a:rPr lang="en-US" sz="1600" u="none" spc="0" dirty="0" err="1">
                <a:solidFill>
                  <a:srgbClr val="404040">
                    <a:alpha val="100000"/>
                  </a:srgbClr>
                </a:solidFill>
                <a:latin typeface="Tahoma"/>
              </a:rPr>
              <a:t>organisation</a:t>
            </a:r>
            <a:r>
              <a:rPr lang="en-US" sz="1600" u="none" spc="0" dirty="0">
                <a:solidFill>
                  <a:srgbClr val="404040">
                    <a:alpha val="100000"/>
                  </a:srgbClr>
                </a:solidFill>
                <a:latin typeface="Tahoma"/>
              </a:rPr>
              <a:t> with whom it is easy for an agency to work!</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301824" y="952500"/>
            <a:ext cx="10441160" cy="5120441"/>
          </a:xfrm>
          <a:prstGeom prst="rect">
            <a:avLst/>
          </a:prstGeom>
          <a:noFill/>
        </p:spPr>
        <p:txBody>
          <a:bodyPr vertOverflow="clip" horzOverflow="clip" wrap="square"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Watch out areas include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speed of turnaround, with too much 'back and forth' pushing up costs and affecting value equation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being cajoled by local markets into doing things not appropriate for the overall brand</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CS is looking for the agency to 'ring the bell' on those occasions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being over elaborate on strategic response sometimes, or stuck in old thinking when she wants a quick turnaround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not being afraid to push the creative envelope further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sometimes the agency seems to be rather overly aggressive in trying to increase budgets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she would love the agency to more proactively share and leverage their learning with other clients or regions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Nevertheless, she feels a valued client, would recommend unequivocally, give a testimonial and expects to be working with the agency for the next two years. There is potential for more revenue if the agency can demonstrate appropriate digital credentials and she would strongly consider using McCann again if she went to another similar </a:t>
            </a:r>
            <a:r>
              <a:rPr lang="en-US" sz="1600" u="none" spc="0" dirty="0" err="1">
                <a:solidFill>
                  <a:srgbClr val="404040">
                    <a:alpha val="100000"/>
                  </a:srgbClr>
                </a:solidFill>
                <a:latin typeface="Tahoma"/>
              </a:rPr>
              <a:t>organisation</a:t>
            </a:r>
            <a:r>
              <a:rPr lang="en-US" sz="1600" u="none" spc="0" dirty="0">
                <a:solidFill>
                  <a:srgbClr val="404040">
                    <a:alpha val="100000"/>
                  </a:srgbClr>
                </a:solidFill>
                <a:latin typeface="Tahoma"/>
              </a:rPr>
              <a: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her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much of what you have been doing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don't be afraid to push the creative envelope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improve turnaround times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leverage learning more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'ring the bell' if local markets make demands that conflict with overall brand direction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resist the temptation to ask for increases to the budget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Michalis </a:t>
            </a:r>
            <a:r>
              <a:rPr lang="en-US" sz="2400" u="none" spc="0" dirty="0" err="1">
                <a:solidFill>
                  <a:srgbClr val="00958E">
                    <a:alpha val="100000"/>
                  </a:srgbClr>
                </a:solidFill>
                <a:latin typeface="Tahoma"/>
              </a:rPr>
              <a:t>Moschos</a:t>
            </a:r>
            <a:endParaRPr lang="en-US" sz="2400" u="none" spc="0" dirty="0">
              <a:solidFill>
                <a:srgbClr val="00958E">
                  <a:alpha val="100000"/>
                </a:srgbClr>
              </a:solidFill>
              <a:latin typeface="Tahoma"/>
            </a:endParaRP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Microsoft - Michalis </a:t>
            </a:r>
            <a:r>
              <a:rPr lang="en-US" sz="2000" u="none" spc="0" dirty="0" err="1">
                <a:solidFill>
                  <a:srgbClr val="595959">
                    <a:alpha val="100000"/>
                  </a:srgbClr>
                </a:solidFill>
                <a:latin typeface="Tahoma"/>
              </a:rPr>
              <a:t>Moschos</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27122"/>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MM announced at the start of the call that he was changing roles to be more involved with the Partner community which would take him out of the direct MRM orbit but was happy discuss the agency relationship</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MM thought the agency handled the transition from Raluca to Adi very well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(Microsoft)</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307777"/>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(A)  Michalis </a:t>
            </a:r>
            <a:r>
              <a:rPr lang="en-US" sz="1400" u="none" spc="0" dirty="0" err="1">
                <a:solidFill>
                  <a:srgbClr val="000000">
                    <a:alpha val="100000"/>
                  </a:srgbClr>
                </a:solidFill>
                <a:latin typeface="Tahoma"/>
              </a:rPr>
              <a:t>Moschos</a:t>
            </a:r>
            <a:endParaRPr lang="en-US" sz="1400" u="none" spc="0" dirty="0">
              <a:solidFill>
                <a:srgbClr val="000000">
                  <a:alpha val="100000"/>
                </a:srgbClr>
              </a:solidFill>
              <a:latin typeface="Tahoma"/>
            </a:endParaRP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(Microsoft)</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1427122"/>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Managing the transition between Raluca to Adi</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Maintaining stability and ensuring quality of deliverables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Demonstrate passion for the project</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Meet them             </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190500" y="476250"/>
          <a:ext cx="11430000" cy="6762750"/>
          <a:chOff x="190500" y="476250"/>
          <a:chExt cx="11430000" cy="6762750"/>
        </a:xfrm>
      </p:grpSpPr>
      <p:sp>
        <p:nvSpPr>
          <p:cNvPr id="26" name="TextBox 25"/>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Company vs Individual Commitment- MWG Wave 3 (2022)</a:t>
            </a:r>
          </a:p>
        </p:txBody>
      </p:sp>
      <p:sp>
        <p:nvSpPr>
          <p:cNvPr id="2" name="TextBox 1"/>
          <p:cNvSpPr txBox="1"/>
          <p:nvPr/>
        </p:nvSpPr>
        <p:spPr>
          <a:xfrm>
            <a:off x="157807" y="1428750"/>
            <a:ext cx="5191125" cy="338554"/>
          </a:xfrm>
          <a:prstGeom prst="rect">
            <a:avLst/>
          </a:prstGeom>
          <a:noFill/>
        </p:spPr>
        <p:txBody>
          <a:bodyPr wrap="square"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Client Companies</a:t>
            </a:r>
          </a:p>
        </p:txBody>
      </p:sp>
      <p:sp>
        <p:nvSpPr>
          <p:cNvPr id="3" name="TextBox 2"/>
          <p:cNvSpPr txBox="1"/>
          <p:nvPr/>
        </p:nvSpPr>
        <p:spPr>
          <a:xfrm>
            <a:off x="157808" y="1905000"/>
            <a:ext cx="5191125" cy="3276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4" name="Picture 3"/>
          <p:cNvPicPr>
            <a:picLocks noChangeAspect="1"/>
          </p:cNvPicPr>
          <p:nvPr/>
        </p:nvPicPr>
        <p:blipFill>
          <a:blip r:embed="rId3"/>
          <a:stretch>
            <a:fillRect/>
          </a:stretch>
        </p:blipFill>
        <p:spPr>
          <a:xfrm>
            <a:off x="209550" y="2143125"/>
            <a:ext cx="3810000" cy="2914650"/>
          </a:xfrm>
          <a:prstGeom prst="rect">
            <a:avLst/>
          </a:prstGeom>
          <a:noFill/>
        </p:spPr>
      </p:pic>
      <p:sp>
        <p:nvSpPr>
          <p:cNvPr id="5" name="TextBox 4"/>
          <p:cNvSpPr txBox="1"/>
          <p:nvPr/>
        </p:nvSpPr>
        <p:spPr>
          <a:xfrm>
            <a:off x="390525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Aramco</a:t>
            </a:r>
          </a:p>
        </p:txBody>
      </p:sp>
      <p:sp>
        <p:nvSpPr>
          <p:cNvPr id="6" name="TextBox 5"/>
          <p:cNvSpPr txBox="1"/>
          <p:nvPr/>
        </p:nvSpPr>
        <p:spPr>
          <a:xfrm>
            <a:off x="3905250" y="25241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(B)  Direct Line</a:t>
            </a:r>
          </a:p>
        </p:txBody>
      </p:sp>
      <p:sp>
        <p:nvSpPr>
          <p:cNvPr id="7" name="TextBox 6"/>
          <p:cNvSpPr txBox="1"/>
          <p:nvPr/>
        </p:nvSpPr>
        <p:spPr>
          <a:xfrm>
            <a:off x="3905250" y="26670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(C)  Ikea</a:t>
            </a:r>
          </a:p>
        </p:txBody>
      </p:sp>
      <p:sp>
        <p:nvSpPr>
          <p:cNvPr id="8" name="TextBox 7"/>
          <p:cNvSpPr txBox="1"/>
          <p:nvPr/>
        </p:nvSpPr>
        <p:spPr>
          <a:xfrm>
            <a:off x="3905250" y="28098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(D)  Mastercard</a:t>
            </a:r>
          </a:p>
        </p:txBody>
      </p:sp>
      <p:sp>
        <p:nvSpPr>
          <p:cNvPr id="9" name="TextBox 8"/>
          <p:cNvSpPr txBox="1"/>
          <p:nvPr/>
        </p:nvSpPr>
        <p:spPr>
          <a:xfrm>
            <a:off x="3905250" y="29527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(E)  Microsoft</a:t>
            </a:r>
          </a:p>
        </p:txBody>
      </p:sp>
      <p:sp>
        <p:nvSpPr>
          <p:cNvPr id="10" name="TextBox 9"/>
          <p:cNvSpPr txBox="1"/>
          <p:nvPr/>
        </p:nvSpPr>
        <p:spPr>
          <a:xfrm>
            <a:off x="3905250" y="30956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(F)  Nespresso</a:t>
            </a:r>
          </a:p>
        </p:txBody>
      </p:sp>
      <p:sp>
        <p:nvSpPr>
          <p:cNvPr id="11" name="TextBox 10"/>
          <p:cNvSpPr txBox="1"/>
          <p:nvPr/>
        </p:nvSpPr>
        <p:spPr>
          <a:xfrm>
            <a:off x="3905250" y="32385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(G)  Reckitt Benckiser</a:t>
            </a:r>
          </a:p>
        </p:txBody>
      </p:sp>
      <p:sp>
        <p:nvSpPr>
          <p:cNvPr id="12" name="TextBox 11"/>
          <p:cNvSpPr txBox="1"/>
          <p:nvPr/>
        </p:nvSpPr>
        <p:spPr>
          <a:xfrm>
            <a:off x="3905250" y="33813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dirty="0">
                <a:solidFill>
                  <a:srgbClr val="000000">
                    <a:alpha val="100000"/>
                  </a:srgbClr>
                </a:solidFill>
                <a:latin typeface="Tahoma"/>
              </a:rPr>
              <a:t>(H)  X-Box</a:t>
            </a:r>
          </a:p>
        </p:txBody>
      </p:sp>
      <p:sp>
        <p:nvSpPr>
          <p:cNvPr id="13" name="TextBox 12"/>
          <p:cNvSpPr txBox="1"/>
          <p:nvPr/>
        </p:nvSpPr>
        <p:spPr>
          <a:xfrm>
            <a:off x="5600700" y="1428750"/>
            <a:ext cx="5162550" cy="338554"/>
          </a:xfrm>
          <a:prstGeom prst="rect">
            <a:avLst/>
          </a:prstGeom>
          <a:noFill/>
        </p:spPr>
        <p:txBody>
          <a:bodyPr wrap="square"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Interviewees</a:t>
            </a:r>
          </a:p>
        </p:txBody>
      </p:sp>
      <p:sp>
        <p:nvSpPr>
          <p:cNvPr id="14" name="TextBox 13"/>
          <p:cNvSpPr txBox="1"/>
          <p:nvPr/>
        </p:nvSpPr>
        <p:spPr>
          <a:xfrm>
            <a:off x="5572125" y="1905000"/>
            <a:ext cx="5191125" cy="3276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15" name="Picture 14"/>
          <p:cNvPicPr>
            <a:picLocks noChangeAspect="1"/>
          </p:cNvPicPr>
          <p:nvPr/>
        </p:nvPicPr>
        <p:blipFill>
          <a:blip r:embed="rId4"/>
          <a:stretch>
            <a:fillRect/>
          </a:stretch>
        </p:blipFill>
        <p:spPr>
          <a:xfrm>
            <a:off x="5600700" y="2143125"/>
            <a:ext cx="3810000" cy="2914650"/>
          </a:xfrm>
          <a:prstGeom prst="rect">
            <a:avLst/>
          </a:prstGeom>
          <a:noFill/>
        </p:spPr>
      </p:pic>
      <p:sp>
        <p:nvSpPr>
          <p:cNvPr id="16" name="TextBox 15"/>
          <p:cNvSpPr txBox="1"/>
          <p:nvPr/>
        </p:nvSpPr>
        <p:spPr>
          <a:xfrm>
            <a:off x="933450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Kirk Collingwood</a:t>
            </a:r>
          </a:p>
        </p:txBody>
      </p:sp>
      <p:sp>
        <p:nvSpPr>
          <p:cNvPr id="17" name="TextBox 16"/>
          <p:cNvSpPr txBox="1"/>
          <p:nvPr/>
        </p:nvSpPr>
        <p:spPr>
          <a:xfrm>
            <a:off x="9334500" y="25241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(B)  Rabia Jaffer</a:t>
            </a:r>
          </a:p>
        </p:txBody>
      </p:sp>
      <p:sp>
        <p:nvSpPr>
          <p:cNvPr id="18" name="TextBox 17"/>
          <p:cNvSpPr txBox="1"/>
          <p:nvPr/>
        </p:nvSpPr>
        <p:spPr>
          <a:xfrm>
            <a:off x="9334500" y="26670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(C)  Gabriel Ladaria</a:t>
            </a:r>
          </a:p>
        </p:txBody>
      </p:sp>
      <p:sp>
        <p:nvSpPr>
          <p:cNvPr id="19" name="TextBox 18"/>
          <p:cNvSpPr txBox="1"/>
          <p:nvPr/>
        </p:nvSpPr>
        <p:spPr>
          <a:xfrm>
            <a:off x="9334500" y="28098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(D)  Cristina Sacca</a:t>
            </a:r>
          </a:p>
        </p:txBody>
      </p:sp>
      <p:sp>
        <p:nvSpPr>
          <p:cNvPr id="20" name="TextBox 19"/>
          <p:cNvSpPr txBox="1"/>
          <p:nvPr/>
        </p:nvSpPr>
        <p:spPr>
          <a:xfrm>
            <a:off x="9334500" y="29527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(E)  Michalis Moschos2</a:t>
            </a:r>
          </a:p>
        </p:txBody>
      </p:sp>
      <p:sp>
        <p:nvSpPr>
          <p:cNvPr id="21" name="TextBox 20"/>
          <p:cNvSpPr txBox="1"/>
          <p:nvPr/>
        </p:nvSpPr>
        <p:spPr>
          <a:xfrm>
            <a:off x="9334500" y="30956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(F)  Benjamin Combe</a:t>
            </a:r>
          </a:p>
        </p:txBody>
      </p:sp>
      <p:sp>
        <p:nvSpPr>
          <p:cNvPr id="22" name="TextBox 21"/>
          <p:cNvSpPr txBox="1"/>
          <p:nvPr/>
        </p:nvSpPr>
        <p:spPr>
          <a:xfrm>
            <a:off x="9334500" y="32385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(G)  Mathieu Desbrandes</a:t>
            </a:r>
          </a:p>
        </p:txBody>
      </p:sp>
      <p:sp>
        <p:nvSpPr>
          <p:cNvPr id="23" name="TextBox 22"/>
          <p:cNvSpPr txBox="1"/>
          <p:nvPr/>
        </p:nvSpPr>
        <p:spPr>
          <a:xfrm>
            <a:off x="9334500" y="33813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(H)  Pankaj Duhan 2</a:t>
            </a:r>
          </a:p>
        </p:txBody>
      </p:sp>
      <p:sp>
        <p:nvSpPr>
          <p:cNvPr id="24" name="TextBox 23"/>
          <p:cNvSpPr txBox="1"/>
          <p:nvPr/>
        </p:nvSpPr>
        <p:spPr>
          <a:xfrm>
            <a:off x="9334500" y="3524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(I)  Michael Flatt</a:t>
            </a:r>
          </a:p>
        </p:txBody>
      </p:sp>
      <p:sp>
        <p:nvSpPr>
          <p:cNvPr id="25" name="TextBox 24"/>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688458"/>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Think and act as a Partner</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688458"/>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Nothing significant comes to mind</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3455505312"/>
      </p:ext>
    </p:extLst>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1057790"/>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err="1">
                <a:solidFill>
                  <a:srgbClr val="404040">
                    <a:alpha val="100000"/>
                  </a:srgbClr>
                </a:solidFill>
                <a:latin typeface="Tahoma"/>
              </a:rPr>
              <a:t>Adi..who</a:t>
            </a:r>
            <a:r>
              <a:rPr lang="en-US" sz="1600" u="none" spc="0" dirty="0">
                <a:solidFill>
                  <a:srgbClr val="404040">
                    <a:alpha val="100000"/>
                  </a:srgbClr>
                </a:solidFill>
                <a:latin typeface="Tahoma"/>
              </a:rPr>
              <a:t> is a great partner and manager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spotted an underachiever and dealt with it before he was asked to</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1057790"/>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Clearly, the agency will need to engage with MM's successor, though he doesn't see any major changes happening.. the environment will just continue to be very dynamic</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doesn't envisage any pressure on the budget at the moment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507114"/>
            <a:ext cx="5238750" cy="1057790"/>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Partnership</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Care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Discipline</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507114"/>
            <a:ext cx="476250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'Surprise me'</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739559"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dog</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big family dog that is loyal and playful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172" name="Picture 4" descr="Labrador Retriever PNG Transparent Background Image for Free Download - PNG  #6384 - Free PNG Images | Starpng">
            <a:extLst>
              <a:ext uri="{FF2B5EF4-FFF2-40B4-BE49-F238E27FC236}">
                <a16:creationId xmlns:a16="http://schemas.microsoft.com/office/drawing/2014/main" id="{D007DAC9-451E-17E2-47E7-612EAB5FAB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39" b="100000" l="5000" r="97708"/>
                    </a14:imgEffect>
                  </a14:imgLayer>
                </a14:imgProps>
              </a:ext>
              <a:ext uri="{28A0092B-C50C-407E-A947-70E740481C1C}">
                <a14:useLocalDpi xmlns:a14="http://schemas.microsoft.com/office/drawing/2010/main" val="0"/>
              </a:ext>
            </a:extLst>
          </a:blip>
          <a:srcRect/>
          <a:stretch>
            <a:fillRect/>
          </a:stretch>
        </p:blipFill>
        <p:spPr bwMode="auto">
          <a:xfrm>
            <a:off x="5486400" y="476250"/>
            <a:ext cx="4572000" cy="644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512044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very positive report, reflected in expectations being met and an overall score of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MM clearly sees the agency as a Partner with whom he would still like to engage even after his change of role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rates Adi highly as a manager and a Partner and thinks the transition from Raluca was very well managed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sees the agency as responsive, accessible, collaborative and client centric with good chemistry and people who understand his business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There are no gross negatives to fix, though there are two things  which he would like to see more of</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 proactivity, specifically sharing case studies/learning that could be repurposed for Microsoft's needs and examples of what MRM are doing for MS elsewhere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attending to some timeline challenges on </a:t>
            </a:r>
            <a:r>
              <a:rPr lang="en-US" sz="1600" u="none" spc="0" dirty="0" err="1">
                <a:solidFill>
                  <a:srgbClr val="404040">
                    <a:alpha val="100000"/>
                  </a:srgbClr>
                </a:solidFill>
                <a:latin typeface="Tahoma"/>
              </a:rPr>
              <a:t>localisation</a:t>
            </a:r>
            <a:r>
              <a:rPr lang="en-US" sz="1600" u="none" spc="0" dirty="0">
                <a:solidFill>
                  <a:srgbClr val="404040">
                    <a:alpha val="100000"/>
                  </a:srgbClr>
                </a:solidFill>
                <a:latin typeface="Tahoma"/>
              </a:rPr>
              <a:t> of executions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valued as a client and as a result would recommend unequivocally. He envisages that MS will be working with MRM for the next two years and will look to find ways of engaging with the agency in his new role. Furthermore, If he left MS for another company, he would certainly consider MRM again.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 - and keep in touch with him in his new role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what you have been and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more proactive in sharing learning from other MRM clients as well as from other MRM/MS geographies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Look to improve at the timelines associated with </a:t>
            </a:r>
            <a:r>
              <a:rPr lang="en-US" sz="1600" u="none" spc="0" dirty="0" err="1">
                <a:solidFill>
                  <a:srgbClr val="404040">
                    <a:alpha val="100000"/>
                  </a:srgbClr>
                </a:solidFill>
                <a:latin typeface="Tahoma"/>
              </a:rPr>
              <a:t>localisation</a:t>
            </a:r>
            <a:r>
              <a:rPr lang="en-US" sz="1600" u="none" spc="0" dirty="0">
                <a:solidFill>
                  <a:srgbClr val="404040">
                    <a:alpha val="100000"/>
                  </a:srgbClr>
                </a:solidFill>
                <a:latin typeface="Tahoma"/>
              </a:rPr>
              <a:t> of executions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Benjamin Combe</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Nespresso - Benjamin </a:t>
            </a:r>
            <a:r>
              <a:rPr lang="en-US" sz="2000" u="none" spc="0" dirty="0" err="1">
                <a:solidFill>
                  <a:srgbClr val="595959">
                    <a:alpha val="100000"/>
                  </a:srgbClr>
                </a:solidFill>
                <a:latin typeface="Tahoma"/>
              </a:rPr>
              <a:t>Combe</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2 years in Vevey, having previously worked with McCann in Montreal for 5 years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Now working with Stuart H, Clement, Neil, Charlotte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Daily contact with the McCann team</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(Nespresso)</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Benjamin Combe</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(RAM Average)</a:t>
            </a:r>
          </a:p>
        </p:txBody>
      </p:sp>
      <p:grpSp>
        <p:nvGrpSpPr>
          <p:cNvPr id="10" name="Group 9">
            <a:extLst>
              <a:ext uri="{FF2B5EF4-FFF2-40B4-BE49-F238E27FC236}">
                <a16:creationId xmlns:a16="http://schemas.microsoft.com/office/drawing/2014/main" id="{5EA73A01-C62E-D520-1C97-AC51E331280B}"/>
              </a:ext>
            </a:extLst>
          </p:cNvPr>
          <p:cNvGrpSpPr/>
          <p:nvPr/>
        </p:nvGrpSpPr>
        <p:grpSpPr>
          <a:xfrm>
            <a:off x="1394792" y="1784970"/>
            <a:ext cx="7620000" cy="2724150"/>
            <a:chOff x="1309936" y="1623814"/>
            <a:chExt cx="7620000" cy="2724150"/>
          </a:xfrm>
        </p:grpSpPr>
        <p:pic>
          <p:nvPicPr>
            <p:cNvPr id="2" name="Picture 1"/>
            <p:cNvPicPr>
              <a:picLocks noChangeAspect="1"/>
            </p:cNvPicPr>
            <p:nvPr/>
          </p:nvPicPr>
          <p:blipFill>
            <a:blip r:embed="rId3"/>
            <a:stretch>
              <a:fillRect/>
            </a:stretch>
          </p:blipFill>
          <p:spPr>
            <a:xfrm>
              <a:off x="1309936" y="1623814"/>
              <a:ext cx="7620000" cy="342900"/>
            </a:xfrm>
            <a:prstGeom prst="rect">
              <a:avLst/>
            </a:prstGeom>
            <a:noFill/>
          </p:spPr>
        </p:pic>
        <p:pic>
          <p:nvPicPr>
            <p:cNvPr id="3" name="Picture 2"/>
            <p:cNvPicPr>
              <a:picLocks noChangeAspect="1"/>
            </p:cNvPicPr>
            <p:nvPr/>
          </p:nvPicPr>
          <p:blipFill>
            <a:blip r:embed="rId4"/>
            <a:stretch>
              <a:fillRect/>
            </a:stretch>
          </p:blipFill>
          <p:spPr>
            <a:xfrm>
              <a:off x="1309936" y="2100064"/>
              <a:ext cx="7620000" cy="342900"/>
            </a:xfrm>
            <a:prstGeom prst="rect">
              <a:avLst/>
            </a:prstGeom>
            <a:noFill/>
          </p:spPr>
        </p:pic>
        <p:pic>
          <p:nvPicPr>
            <p:cNvPr id="4" name="Picture 3"/>
            <p:cNvPicPr>
              <a:picLocks noChangeAspect="1"/>
            </p:cNvPicPr>
            <p:nvPr/>
          </p:nvPicPr>
          <p:blipFill>
            <a:blip r:embed="rId5"/>
            <a:stretch>
              <a:fillRect/>
            </a:stretch>
          </p:blipFill>
          <p:spPr>
            <a:xfrm>
              <a:off x="1309936" y="2576314"/>
              <a:ext cx="7620000" cy="342900"/>
            </a:xfrm>
            <a:prstGeom prst="rect">
              <a:avLst/>
            </a:prstGeom>
            <a:noFill/>
          </p:spPr>
        </p:pic>
        <p:pic>
          <p:nvPicPr>
            <p:cNvPr id="5" name="Picture 4"/>
            <p:cNvPicPr>
              <a:picLocks noChangeAspect="1"/>
            </p:cNvPicPr>
            <p:nvPr/>
          </p:nvPicPr>
          <p:blipFill>
            <a:blip r:embed="rId6"/>
            <a:stretch>
              <a:fillRect/>
            </a:stretch>
          </p:blipFill>
          <p:spPr>
            <a:xfrm>
              <a:off x="1309936" y="3052564"/>
              <a:ext cx="7620000" cy="342900"/>
            </a:xfrm>
            <a:prstGeom prst="rect">
              <a:avLst/>
            </a:prstGeom>
            <a:noFill/>
          </p:spPr>
        </p:pic>
        <p:pic>
          <p:nvPicPr>
            <p:cNvPr id="6" name="Picture 5"/>
            <p:cNvPicPr>
              <a:picLocks noChangeAspect="1"/>
            </p:cNvPicPr>
            <p:nvPr/>
          </p:nvPicPr>
          <p:blipFill>
            <a:blip r:embed="rId7"/>
            <a:stretch>
              <a:fillRect/>
            </a:stretch>
          </p:blipFill>
          <p:spPr>
            <a:xfrm>
              <a:off x="1309936" y="3528814"/>
              <a:ext cx="7620000" cy="342900"/>
            </a:xfrm>
            <a:prstGeom prst="rect">
              <a:avLst/>
            </a:prstGeom>
            <a:noFill/>
          </p:spPr>
        </p:pic>
        <p:pic>
          <p:nvPicPr>
            <p:cNvPr id="7" name="Picture 6"/>
            <p:cNvPicPr>
              <a:picLocks noChangeAspect="1"/>
            </p:cNvPicPr>
            <p:nvPr/>
          </p:nvPicPr>
          <p:blipFill>
            <a:blip r:embed="rId8"/>
            <a:stretch>
              <a:fillRect/>
            </a:stretch>
          </p:blipFill>
          <p:spPr>
            <a:xfrm>
              <a:off x="1309936" y="4005064"/>
              <a:ext cx="7620000" cy="342900"/>
            </a:xfrm>
            <a:prstGeom prst="rect">
              <a:avLst/>
            </a:prstGeom>
            <a:noFill/>
          </p:spPr>
        </p:pic>
      </p:gr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(Nespresso)</a:t>
            </a:r>
          </a:p>
        </p:txBody>
      </p:sp>
      <p:pic>
        <p:nvPicPr>
          <p:cNvPr id="2" name="Picture 1"/>
          <p:cNvPicPr>
            <a:picLocks noChangeAspect="1"/>
          </p:cNvPicPr>
          <p:nvPr/>
        </p:nvPicPr>
        <p:blipFill>
          <a:blip r:embed="rId3"/>
          <a:stretch>
            <a:fillRect/>
          </a:stretch>
        </p:blipFill>
        <p:spPr>
          <a:xfrm>
            <a:off x="1958008" y="1839838"/>
            <a:ext cx="7620000" cy="342900"/>
          </a:xfrm>
          <a:prstGeom prst="rect">
            <a:avLst/>
          </a:prstGeom>
          <a:noFill/>
        </p:spPr>
      </p:pic>
      <p:pic>
        <p:nvPicPr>
          <p:cNvPr id="3" name="Picture 2"/>
          <p:cNvPicPr>
            <a:picLocks noChangeAspect="1"/>
          </p:cNvPicPr>
          <p:nvPr/>
        </p:nvPicPr>
        <p:blipFill>
          <a:blip r:embed="rId4"/>
          <a:stretch>
            <a:fillRect/>
          </a:stretch>
        </p:blipFill>
        <p:spPr>
          <a:xfrm>
            <a:off x="1958008" y="2316088"/>
            <a:ext cx="7620000" cy="342900"/>
          </a:xfrm>
          <a:prstGeom prst="rect">
            <a:avLst/>
          </a:prstGeom>
          <a:noFill/>
        </p:spPr>
      </p:pic>
      <p:pic>
        <p:nvPicPr>
          <p:cNvPr id="4" name="Picture 3"/>
          <p:cNvPicPr>
            <a:picLocks noChangeAspect="1"/>
          </p:cNvPicPr>
          <p:nvPr/>
        </p:nvPicPr>
        <p:blipFill>
          <a:blip r:embed="rId5"/>
          <a:stretch>
            <a:fillRect/>
          </a:stretch>
        </p:blipFill>
        <p:spPr>
          <a:xfrm>
            <a:off x="1958008" y="2792338"/>
            <a:ext cx="7620000" cy="342900"/>
          </a:xfrm>
          <a:prstGeom prst="rect">
            <a:avLst/>
          </a:prstGeom>
          <a:noFill/>
        </p:spPr>
      </p:pic>
      <p:pic>
        <p:nvPicPr>
          <p:cNvPr id="5" name="Picture 4"/>
          <p:cNvPicPr>
            <a:picLocks noChangeAspect="1"/>
          </p:cNvPicPr>
          <p:nvPr/>
        </p:nvPicPr>
        <p:blipFill>
          <a:blip r:embed="rId6"/>
          <a:stretch>
            <a:fillRect/>
          </a:stretch>
        </p:blipFill>
        <p:spPr>
          <a:xfrm>
            <a:off x="1958008" y="3268588"/>
            <a:ext cx="7620000" cy="342900"/>
          </a:xfrm>
          <a:prstGeom prst="rect">
            <a:avLst/>
          </a:prstGeom>
          <a:noFill/>
        </p:spPr>
      </p:pic>
      <p:pic>
        <p:nvPicPr>
          <p:cNvPr id="6" name="Picture 5"/>
          <p:cNvPicPr>
            <a:picLocks noChangeAspect="1"/>
          </p:cNvPicPr>
          <p:nvPr/>
        </p:nvPicPr>
        <p:blipFill>
          <a:blip r:embed="rId7"/>
          <a:stretch>
            <a:fillRect/>
          </a:stretch>
        </p:blipFill>
        <p:spPr>
          <a:xfrm>
            <a:off x="1958008" y="3744838"/>
            <a:ext cx="7620000" cy="342900"/>
          </a:xfrm>
          <a:prstGeom prst="rect">
            <a:avLst/>
          </a:prstGeom>
          <a:noFill/>
        </p:spPr>
      </p:pic>
      <p:pic>
        <p:nvPicPr>
          <p:cNvPr id="7" name="Picture 6"/>
          <p:cNvPicPr>
            <a:picLocks noChangeAspect="1"/>
          </p:cNvPicPr>
          <p:nvPr/>
        </p:nvPicPr>
        <p:blipFill>
          <a:blip r:embed="rId8"/>
          <a:stretch>
            <a:fillRect/>
          </a:stretch>
        </p:blipFill>
        <p:spPr>
          <a:xfrm>
            <a:off x="1958008" y="4221088"/>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1796454"/>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Leverage their different talents from the network</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able to demonstrate talent with real expertise in their field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Adequate resource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Need to challenge the frame</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4/7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142712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Getting better framing and structure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 level of creativity is strong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Stuart has made a big (positive) difference</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327378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Not delivering digital</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Staff turnover has been high and probably not enough</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There was a period when, because Cedric was off, there was no Management and delays were happening everywhere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BC would like to better leverage the World Group's resources</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2253169735"/>
      </p:ext>
    </p:extLst>
  </p:cSld>
  <p:clrMapOvr>
    <a:masterClrMapping/>
  </p:clrMapOvr>
  <p:transition spd="slow">
    <p:wipe dir="r"/>
  </p:transition>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535118"/>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Neil has done a good job Stuart is doing well and Charlotte has supported in the last few months</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Pierre Jon, Head of Digital</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Concerned if Neil and, increasingly, Stuart left. The team needs stability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Business is challenging, which may turn into less money not more for the agency</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Need to find new ways of working which </a:t>
            </a:r>
            <a:r>
              <a:rPr lang="en-US" sz="1600" u="none" spc="0" dirty="0" err="1">
                <a:solidFill>
                  <a:srgbClr val="404040">
                    <a:alpha val="100000"/>
                  </a:srgbClr>
                </a:solidFill>
                <a:latin typeface="Tahoma"/>
              </a:rPr>
              <a:t>optimises</a:t>
            </a:r>
            <a:r>
              <a:rPr lang="en-US" sz="1600" u="none" spc="0" dirty="0">
                <a:solidFill>
                  <a:srgbClr val="404040">
                    <a:alpha val="100000"/>
                  </a:srgbClr>
                </a:solidFill>
                <a:latin typeface="Tahoma"/>
              </a:rPr>
              <a:t> the budget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Professional</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Expensive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Heavy(not agile)</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Should be stronger partners.. make more friends and bond better</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Elephant:</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Elegant </a:t>
            </a:r>
            <a:r>
              <a:rPr lang="en-US" sz="1600" u="none" spc="0" dirty="0" err="1">
                <a:solidFill>
                  <a:srgbClr val="404040">
                    <a:alpha val="100000"/>
                  </a:srgbClr>
                </a:solidFill>
                <a:latin typeface="Tahoma"/>
              </a:rPr>
              <a:t>smart..heavy</a:t>
            </a: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4" descr="elephant PNG image with transparent background | TOPpng">
            <a:extLst>
              <a:ext uri="{FF2B5EF4-FFF2-40B4-BE49-F238E27FC236}">
                <a16:creationId xmlns:a16="http://schemas.microsoft.com/office/drawing/2014/main" id="{8732CE0D-8DAC-FB24-7323-35112732E2E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218" b="92317" l="0" r="100000"/>
                    </a14:imgEffect>
                  </a14:imgLayer>
                </a14:imgProps>
              </a:ext>
              <a:ext uri="{28A0092B-C50C-407E-A947-70E740481C1C}">
                <a14:useLocalDpi xmlns:a14="http://schemas.microsoft.com/office/drawing/2010/main" val="0"/>
              </a:ext>
            </a:extLst>
          </a:blip>
          <a:srcRect t="8433" b="8433"/>
          <a:stretch/>
        </p:blipFill>
        <p:spPr bwMode="auto">
          <a:xfrm>
            <a:off x="4766320" y="2764607"/>
            <a:ext cx="4464496" cy="37958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381777"/>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mixed report with issues to resolve but with new resource creating an upward trajectory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Most expectations are being me, but current score is at 4/7.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key issue has been about resource, and the arrival of Stuart H has made a noticeable positive difference and he and Neil seem to be crucial Agency pillars now in the eyes of BC</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Business understanding, chemistry, accessibility, collaboration, and responsiveness are all improving but there is still a way to go on /flexibility, strategic input and consistency of output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also thinks the agency could be better at 'raising a flag' on delivery timings and budgets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would like to see proactivity within and outside of the SOW and BC wants to be better able to leverage the resources of the World group to ensure he has access to top agency talent where-ever it is located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is unimpressed with the agency's current 'digital capabilities'</a:t>
            </a:r>
          </a:p>
          <a:p>
            <a:pPr marL="285750" marR="0" lvl="0" algn="l" fontAlgn="base">
              <a:lnSpc>
                <a:spcPct val="150000"/>
              </a:lnSpc>
              <a:buClr>
                <a:srgbClr val="00958E">
                  <a:alpha val="100000"/>
                </a:srgbClr>
              </a:buClr>
            </a:pP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There is room to grow to make him feel valued as a client and the value for money is not seen to be there at the moment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'Paying a lot for not enough' and he is frustrated that 'so much time is spent negotiating fees’</a:t>
            </a:r>
          </a:p>
          <a:p>
            <a:pPr marL="571500"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Having said all this, he'd be prepared to recommend give a testimonial and envisages still working together in two years' time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he's less sure if he would approach the agency were he to move to another company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1427122"/>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Stuart and Neil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Continue to build on the recent improvements and also focus on digital capabilities and delivery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Leverage MWG where possible to effect change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Analysis  (MWG Wave 3 Audit Average)</a:t>
            </a:r>
          </a:p>
        </p:txBody>
      </p:sp>
      <p:grpSp>
        <p:nvGrpSpPr>
          <p:cNvPr id="10" name="Group 9">
            <a:extLst>
              <a:ext uri="{FF2B5EF4-FFF2-40B4-BE49-F238E27FC236}">
                <a16:creationId xmlns:a16="http://schemas.microsoft.com/office/drawing/2014/main" id="{80E9AFFF-E451-8669-E594-7C539EA0A699}"/>
              </a:ext>
            </a:extLst>
          </p:cNvPr>
          <p:cNvGrpSpPr/>
          <p:nvPr/>
        </p:nvGrpSpPr>
        <p:grpSpPr>
          <a:xfrm>
            <a:off x="1381944" y="1784970"/>
            <a:ext cx="7620000" cy="2724150"/>
            <a:chOff x="1381944" y="1784970"/>
            <a:chExt cx="7620000" cy="2724150"/>
          </a:xfrm>
        </p:grpSpPr>
        <p:pic>
          <p:nvPicPr>
            <p:cNvPr id="2" name="Picture 1"/>
            <p:cNvPicPr>
              <a:picLocks noChangeAspect="1"/>
            </p:cNvPicPr>
            <p:nvPr/>
          </p:nvPicPr>
          <p:blipFill>
            <a:blip r:embed="rId3"/>
            <a:stretch>
              <a:fillRect/>
            </a:stretch>
          </p:blipFill>
          <p:spPr>
            <a:xfrm>
              <a:off x="1381944" y="1784970"/>
              <a:ext cx="7620000" cy="342900"/>
            </a:xfrm>
            <a:prstGeom prst="rect">
              <a:avLst/>
            </a:prstGeom>
            <a:noFill/>
          </p:spPr>
        </p:pic>
        <p:pic>
          <p:nvPicPr>
            <p:cNvPr id="3" name="Picture 2"/>
            <p:cNvPicPr>
              <a:picLocks noChangeAspect="1"/>
            </p:cNvPicPr>
            <p:nvPr/>
          </p:nvPicPr>
          <p:blipFill>
            <a:blip r:embed="rId4"/>
            <a:stretch>
              <a:fillRect/>
            </a:stretch>
          </p:blipFill>
          <p:spPr>
            <a:xfrm>
              <a:off x="1381944" y="2261220"/>
              <a:ext cx="7620000" cy="342900"/>
            </a:xfrm>
            <a:prstGeom prst="rect">
              <a:avLst/>
            </a:prstGeom>
            <a:noFill/>
          </p:spPr>
        </p:pic>
        <p:pic>
          <p:nvPicPr>
            <p:cNvPr id="4" name="Picture 3"/>
            <p:cNvPicPr>
              <a:picLocks noChangeAspect="1"/>
            </p:cNvPicPr>
            <p:nvPr/>
          </p:nvPicPr>
          <p:blipFill>
            <a:blip r:embed="rId5"/>
            <a:stretch>
              <a:fillRect/>
            </a:stretch>
          </p:blipFill>
          <p:spPr>
            <a:xfrm>
              <a:off x="1381944" y="2737470"/>
              <a:ext cx="7620000" cy="342900"/>
            </a:xfrm>
            <a:prstGeom prst="rect">
              <a:avLst/>
            </a:prstGeom>
            <a:noFill/>
          </p:spPr>
        </p:pic>
        <p:pic>
          <p:nvPicPr>
            <p:cNvPr id="5" name="Picture 4"/>
            <p:cNvPicPr>
              <a:picLocks noChangeAspect="1"/>
            </p:cNvPicPr>
            <p:nvPr/>
          </p:nvPicPr>
          <p:blipFill>
            <a:blip r:embed="rId6"/>
            <a:stretch>
              <a:fillRect/>
            </a:stretch>
          </p:blipFill>
          <p:spPr>
            <a:xfrm>
              <a:off x="1381944" y="3213720"/>
              <a:ext cx="7620000" cy="342900"/>
            </a:xfrm>
            <a:prstGeom prst="rect">
              <a:avLst/>
            </a:prstGeom>
            <a:noFill/>
          </p:spPr>
        </p:pic>
        <p:pic>
          <p:nvPicPr>
            <p:cNvPr id="6" name="Picture 5"/>
            <p:cNvPicPr>
              <a:picLocks noChangeAspect="1"/>
            </p:cNvPicPr>
            <p:nvPr/>
          </p:nvPicPr>
          <p:blipFill>
            <a:blip r:embed="rId7"/>
            <a:stretch>
              <a:fillRect/>
            </a:stretch>
          </p:blipFill>
          <p:spPr>
            <a:xfrm>
              <a:off x="1381944" y="3689970"/>
              <a:ext cx="7620000" cy="342900"/>
            </a:xfrm>
            <a:prstGeom prst="rect">
              <a:avLst/>
            </a:prstGeom>
            <a:noFill/>
          </p:spPr>
        </p:pic>
        <p:pic>
          <p:nvPicPr>
            <p:cNvPr id="7" name="Picture 6"/>
            <p:cNvPicPr>
              <a:picLocks noChangeAspect="1"/>
            </p:cNvPicPr>
            <p:nvPr/>
          </p:nvPicPr>
          <p:blipFill>
            <a:blip r:embed="rId8"/>
            <a:stretch>
              <a:fillRect/>
            </a:stretch>
          </p:blipFill>
          <p:spPr>
            <a:xfrm>
              <a:off x="1381944" y="4166220"/>
              <a:ext cx="7620000" cy="342900"/>
            </a:xfrm>
            <a:prstGeom prst="rect">
              <a:avLst/>
            </a:prstGeom>
            <a:noFill/>
          </p:spPr>
        </p:pic>
      </p:gr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Mathieu Desbrandes</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Reckitt Benckiser - Mathieu </a:t>
            </a:r>
            <a:r>
              <a:rPr lang="en-US" sz="2000" u="none" spc="0" dirty="0" err="1">
                <a:solidFill>
                  <a:srgbClr val="595959">
                    <a:alpha val="100000"/>
                  </a:srgbClr>
                </a:solidFill>
                <a:latin typeface="Tahoma"/>
              </a:rPr>
              <a:t>Desbrandes</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796454"/>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Worked with the agency since Jan 2022, and been on Dettol for 3 years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Works with Katie, Mike K, Joe T, Harriet B and regular contact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works with M&amp;C Saatchi</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t>
            </a:r>
            <a:r>
              <a:rPr lang="en-US" sz="1600" u="none" spc="0" dirty="0" err="1">
                <a:solidFill>
                  <a:srgbClr val="404040">
                    <a:alpha val="100000"/>
                  </a:srgbClr>
                </a:solidFill>
                <a:latin typeface="Tahoma"/>
              </a:rPr>
              <a:t>recognises</a:t>
            </a:r>
            <a:r>
              <a:rPr lang="en-US" sz="1600" u="none" spc="0" dirty="0">
                <a:solidFill>
                  <a:srgbClr val="404040">
                    <a:alpha val="100000"/>
                  </a:srgbClr>
                </a:solidFill>
                <a:latin typeface="Tahoma"/>
              </a:rPr>
              <a:t> that RB are a difficult client with whom to work and that the agency has a genuine willingness to do well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 Reckitt Benckiser)</a:t>
            </a:r>
          </a:p>
        </p:txBody>
      </p:sp>
      <p:pic>
        <p:nvPicPr>
          <p:cNvPr id="2" name="Picture 1"/>
          <p:cNvPicPr>
            <a:picLocks noChangeAspect="1"/>
          </p:cNvPicPr>
          <p:nvPr/>
        </p:nvPicPr>
        <p:blipFill>
          <a:blip r:embed="rId2"/>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Mathieu Desbrandes</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(Reckitt Benckiser)</a:t>
            </a:r>
          </a:p>
        </p:txBody>
      </p:sp>
      <p:pic>
        <p:nvPicPr>
          <p:cNvPr id="2" name="Picture 1"/>
          <p:cNvPicPr>
            <a:picLocks noChangeAspect="1"/>
          </p:cNvPicPr>
          <p:nvPr/>
        </p:nvPicPr>
        <p:blipFill>
          <a:blip r:embed="rId3"/>
          <a:stretch>
            <a:fillRect/>
          </a:stretch>
        </p:blipFill>
        <p:spPr>
          <a:xfrm>
            <a:off x="1676400" y="1911846"/>
            <a:ext cx="7620000" cy="342900"/>
          </a:xfrm>
          <a:prstGeom prst="rect">
            <a:avLst/>
          </a:prstGeom>
          <a:noFill/>
        </p:spPr>
      </p:pic>
      <p:pic>
        <p:nvPicPr>
          <p:cNvPr id="3" name="Picture 2"/>
          <p:cNvPicPr>
            <a:picLocks noChangeAspect="1"/>
          </p:cNvPicPr>
          <p:nvPr/>
        </p:nvPicPr>
        <p:blipFill>
          <a:blip r:embed="rId4"/>
          <a:stretch>
            <a:fillRect/>
          </a:stretch>
        </p:blipFill>
        <p:spPr>
          <a:xfrm>
            <a:off x="1676400" y="2388096"/>
            <a:ext cx="7620000" cy="342900"/>
          </a:xfrm>
          <a:prstGeom prst="rect">
            <a:avLst/>
          </a:prstGeom>
          <a:noFill/>
        </p:spPr>
      </p:pic>
      <p:pic>
        <p:nvPicPr>
          <p:cNvPr id="4" name="Picture 3"/>
          <p:cNvPicPr>
            <a:picLocks noChangeAspect="1"/>
          </p:cNvPicPr>
          <p:nvPr/>
        </p:nvPicPr>
        <p:blipFill>
          <a:blip r:embed="rId5"/>
          <a:stretch>
            <a:fillRect/>
          </a:stretch>
        </p:blipFill>
        <p:spPr>
          <a:xfrm>
            <a:off x="1676400" y="2864346"/>
            <a:ext cx="7620000" cy="342900"/>
          </a:xfrm>
          <a:prstGeom prst="rect">
            <a:avLst/>
          </a:prstGeom>
          <a:noFill/>
        </p:spPr>
      </p:pic>
      <p:pic>
        <p:nvPicPr>
          <p:cNvPr id="5" name="Picture 4"/>
          <p:cNvPicPr>
            <a:picLocks noChangeAspect="1"/>
          </p:cNvPicPr>
          <p:nvPr/>
        </p:nvPicPr>
        <p:blipFill>
          <a:blip r:embed="rId6"/>
          <a:stretch>
            <a:fillRect/>
          </a:stretch>
        </p:blipFill>
        <p:spPr>
          <a:xfrm>
            <a:off x="1676400" y="3340596"/>
            <a:ext cx="7620000" cy="342900"/>
          </a:xfrm>
          <a:prstGeom prst="rect">
            <a:avLst/>
          </a:prstGeom>
          <a:noFill/>
        </p:spPr>
      </p:pic>
      <p:pic>
        <p:nvPicPr>
          <p:cNvPr id="6" name="Picture 5"/>
          <p:cNvPicPr>
            <a:picLocks noChangeAspect="1"/>
          </p:cNvPicPr>
          <p:nvPr/>
        </p:nvPicPr>
        <p:blipFill>
          <a:blip r:embed="rId7"/>
          <a:stretch>
            <a:fillRect/>
          </a:stretch>
        </p:blipFill>
        <p:spPr>
          <a:xfrm>
            <a:off x="1676400" y="3816846"/>
            <a:ext cx="7620000" cy="342900"/>
          </a:xfrm>
          <a:prstGeom prst="rect">
            <a:avLst/>
          </a:prstGeom>
          <a:noFill/>
        </p:spPr>
      </p:pic>
      <p:pic>
        <p:nvPicPr>
          <p:cNvPr id="7" name="Picture 6"/>
          <p:cNvPicPr>
            <a:picLocks noChangeAspect="1"/>
          </p:cNvPicPr>
          <p:nvPr/>
        </p:nvPicPr>
        <p:blipFill>
          <a:blip r:embed="rId8"/>
          <a:stretch>
            <a:fillRect/>
          </a:stretch>
        </p:blipFill>
        <p:spPr>
          <a:xfrm>
            <a:off x="1676400" y="4293096"/>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3273781"/>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have strong big agency credentials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Produce best in class creative comms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360 degree comms tool kit with (more) digital assets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Push boundaries where possible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Strong collaboration and partnership</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Cost effective production</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partner who understands the business and maintains brand equity</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Sometimes under-deliver </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4/7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4127698"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4415730" cy="327378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Very strong first six months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Improved shopper tool kit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New strategist has added value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A good creative campaign  (particularly, given the budget)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Taken on board feedback from last year</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Katie is excellent, is a leader and understands business needs</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4550296" y="552390"/>
            <a:ext cx="6287938"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4550296" y="1028640"/>
            <a:ext cx="6264696" cy="5489773"/>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Slippage in 2, so less happy in terms of</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creative output</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length of project turnaround</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ways of working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Question marks over project management and ways of working</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'Sometimes they are chaotic and the team overly 'needy'</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Staff resource may not be sufficient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Need to listen better and know when to back off</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 agency sometimes disregards junior client level feedback'</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Would like to see an upfront media strategist who embraces non TV focus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Resistance to new production techniques,</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e. virtual shoots and associated budgets</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184699602"/>
      </p:ext>
    </p:extLst>
  </p:cSld>
  <p:clrMapOvr>
    <a:masterClrMapping/>
  </p:clrMapOvr>
  <p:transition spd="slow">
    <p:wipe dir="r"/>
  </p:transition>
</p:sld>
</file>

<file path=ppt/slides/slide1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3273781"/>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Katie, James, Harriet(who has recently been given more space and is a good listener)</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Creatives Richard and Zac</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Mel and James understand but A/M push back too much</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there seems to be insufficient resource</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 if Katie were to leave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RB is trying to manage profitability which impacts both choice of media and number of campaigns. It's likely that RB will expect more for the same budget which may involve reengineering of process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Good-brains(strategy and creative)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Solution-focused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Chaotic</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'Chill and listen more actively to feedback; and recognise that the agency has MD's trust</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A Cow</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medium-sized animal that is not agile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5" descr="Cow Looking Left transparent PNG - StickPNG | Cow png, Cow, Cow mug">
            <a:extLst>
              <a:ext uri="{FF2B5EF4-FFF2-40B4-BE49-F238E27FC236}">
                <a16:creationId xmlns:a16="http://schemas.microsoft.com/office/drawing/2014/main" id="{2390C5EC-8620-B1F8-92B3-B9F2B39B0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8168" y="3184702"/>
            <a:ext cx="5055000" cy="36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Scores - Overall RAM vs Wave 3 Audit Average</a:t>
            </a:r>
          </a:p>
        </p:txBody>
      </p:sp>
      <p:sp>
        <p:nvSpPr>
          <p:cNvPr id="2" name="TextBox 1"/>
          <p:cNvSpPr txBox="1"/>
          <p:nvPr/>
        </p:nvSpPr>
        <p:spPr>
          <a:xfrm>
            <a:off x="467941" y="1700808"/>
            <a:ext cx="4286250" cy="338554"/>
          </a:xfrm>
          <a:prstGeom prst="rect">
            <a:avLst/>
          </a:prstGeom>
          <a:noFill/>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Overall RAM</a:t>
            </a:r>
          </a:p>
        </p:txBody>
      </p:sp>
      <p:sp>
        <p:nvSpPr>
          <p:cNvPr id="3" name="TextBox 2"/>
          <p:cNvSpPr txBox="1"/>
          <p:nvPr/>
        </p:nvSpPr>
        <p:spPr>
          <a:xfrm>
            <a:off x="269751" y="2177058"/>
            <a:ext cx="5000625" cy="238125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4" name="Picture 3"/>
          <p:cNvPicPr>
            <a:picLocks noChangeAspect="1"/>
          </p:cNvPicPr>
          <p:nvPr/>
        </p:nvPicPr>
        <p:blipFill>
          <a:blip r:embed="rId3"/>
          <a:stretch>
            <a:fillRect/>
          </a:stretch>
        </p:blipFill>
        <p:spPr>
          <a:xfrm>
            <a:off x="552078" y="2571750"/>
            <a:ext cx="4286250" cy="238125"/>
          </a:xfrm>
          <a:prstGeom prst="rect">
            <a:avLst/>
          </a:prstGeom>
          <a:noFill/>
        </p:spPr>
      </p:pic>
      <p:pic>
        <p:nvPicPr>
          <p:cNvPr id="5" name="Picture 4"/>
          <p:cNvPicPr>
            <a:picLocks noChangeAspect="1"/>
          </p:cNvPicPr>
          <p:nvPr/>
        </p:nvPicPr>
        <p:blipFill>
          <a:blip r:embed="rId4"/>
          <a:stretch>
            <a:fillRect/>
          </a:stretch>
        </p:blipFill>
        <p:spPr>
          <a:xfrm>
            <a:off x="552078" y="2905125"/>
            <a:ext cx="4286250" cy="238125"/>
          </a:xfrm>
          <a:prstGeom prst="rect">
            <a:avLst/>
          </a:prstGeom>
          <a:noFill/>
        </p:spPr>
      </p:pic>
      <p:pic>
        <p:nvPicPr>
          <p:cNvPr id="6" name="Picture 5"/>
          <p:cNvPicPr>
            <a:picLocks noChangeAspect="1"/>
          </p:cNvPicPr>
          <p:nvPr/>
        </p:nvPicPr>
        <p:blipFill>
          <a:blip r:embed="rId5"/>
          <a:stretch>
            <a:fillRect/>
          </a:stretch>
        </p:blipFill>
        <p:spPr>
          <a:xfrm>
            <a:off x="552078" y="3238500"/>
            <a:ext cx="4286250" cy="238125"/>
          </a:xfrm>
          <a:prstGeom prst="rect">
            <a:avLst/>
          </a:prstGeom>
          <a:noFill/>
        </p:spPr>
      </p:pic>
      <p:pic>
        <p:nvPicPr>
          <p:cNvPr id="7" name="Picture 6"/>
          <p:cNvPicPr>
            <a:picLocks noChangeAspect="1"/>
          </p:cNvPicPr>
          <p:nvPr/>
        </p:nvPicPr>
        <p:blipFill>
          <a:blip r:embed="rId6"/>
          <a:stretch>
            <a:fillRect/>
          </a:stretch>
        </p:blipFill>
        <p:spPr>
          <a:xfrm>
            <a:off x="552078" y="3571875"/>
            <a:ext cx="4286250" cy="238125"/>
          </a:xfrm>
          <a:prstGeom prst="rect">
            <a:avLst/>
          </a:prstGeom>
          <a:noFill/>
        </p:spPr>
      </p:pic>
      <p:pic>
        <p:nvPicPr>
          <p:cNvPr id="8" name="Picture 7"/>
          <p:cNvPicPr>
            <a:picLocks noChangeAspect="1"/>
          </p:cNvPicPr>
          <p:nvPr/>
        </p:nvPicPr>
        <p:blipFill>
          <a:blip r:embed="rId7"/>
          <a:stretch>
            <a:fillRect/>
          </a:stretch>
        </p:blipFill>
        <p:spPr>
          <a:xfrm>
            <a:off x="552078" y="3905250"/>
            <a:ext cx="4286250" cy="238125"/>
          </a:xfrm>
          <a:prstGeom prst="rect">
            <a:avLst/>
          </a:prstGeom>
          <a:noFill/>
        </p:spPr>
      </p:pic>
      <p:pic>
        <p:nvPicPr>
          <p:cNvPr id="9" name="Picture 8"/>
          <p:cNvPicPr>
            <a:picLocks noChangeAspect="1"/>
          </p:cNvPicPr>
          <p:nvPr/>
        </p:nvPicPr>
        <p:blipFill>
          <a:blip r:embed="rId8"/>
          <a:stretch>
            <a:fillRect/>
          </a:stretch>
        </p:blipFill>
        <p:spPr>
          <a:xfrm>
            <a:off x="552078" y="4238625"/>
            <a:ext cx="4286250" cy="238125"/>
          </a:xfrm>
          <a:prstGeom prst="rect">
            <a:avLst/>
          </a:prstGeom>
          <a:noFill/>
        </p:spPr>
      </p:pic>
      <p:sp>
        <p:nvSpPr>
          <p:cNvPr id="10" name="TextBox 9"/>
          <p:cNvSpPr txBox="1"/>
          <p:nvPr/>
        </p:nvSpPr>
        <p:spPr>
          <a:xfrm>
            <a:off x="6007299" y="1700808"/>
            <a:ext cx="4286250" cy="338554"/>
          </a:xfrm>
          <a:prstGeom prst="rect">
            <a:avLst/>
          </a:prstGeom>
          <a:noFill/>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3 (2022)</a:t>
            </a:r>
          </a:p>
        </p:txBody>
      </p:sp>
      <p:sp>
        <p:nvSpPr>
          <p:cNvPr id="11" name="TextBox 10"/>
          <p:cNvSpPr txBox="1"/>
          <p:nvPr/>
        </p:nvSpPr>
        <p:spPr>
          <a:xfrm>
            <a:off x="5531049" y="2177058"/>
            <a:ext cx="5000625" cy="238125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12" name="Picture 11"/>
          <p:cNvPicPr>
            <a:picLocks noChangeAspect="1"/>
          </p:cNvPicPr>
          <p:nvPr/>
        </p:nvPicPr>
        <p:blipFill>
          <a:blip r:embed="rId9"/>
          <a:stretch>
            <a:fillRect/>
          </a:stretch>
        </p:blipFill>
        <p:spPr>
          <a:xfrm>
            <a:off x="6007299" y="2571750"/>
            <a:ext cx="4286250" cy="238125"/>
          </a:xfrm>
          <a:prstGeom prst="rect">
            <a:avLst/>
          </a:prstGeom>
          <a:noFill/>
        </p:spPr>
      </p:pic>
      <p:pic>
        <p:nvPicPr>
          <p:cNvPr id="13" name="Picture 12"/>
          <p:cNvPicPr>
            <a:picLocks noChangeAspect="1"/>
          </p:cNvPicPr>
          <p:nvPr/>
        </p:nvPicPr>
        <p:blipFill>
          <a:blip r:embed="rId10"/>
          <a:stretch>
            <a:fillRect/>
          </a:stretch>
        </p:blipFill>
        <p:spPr>
          <a:xfrm>
            <a:off x="6007299" y="2905125"/>
            <a:ext cx="4286250" cy="238125"/>
          </a:xfrm>
          <a:prstGeom prst="rect">
            <a:avLst/>
          </a:prstGeom>
          <a:noFill/>
        </p:spPr>
      </p:pic>
      <p:pic>
        <p:nvPicPr>
          <p:cNvPr id="14" name="Picture 13"/>
          <p:cNvPicPr>
            <a:picLocks noChangeAspect="1"/>
          </p:cNvPicPr>
          <p:nvPr/>
        </p:nvPicPr>
        <p:blipFill>
          <a:blip r:embed="rId11"/>
          <a:stretch>
            <a:fillRect/>
          </a:stretch>
        </p:blipFill>
        <p:spPr>
          <a:xfrm>
            <a:off x="6007299" y="3238500"/>
            <a:ext cx="4286250" cy="238125"/>
          </a:xfrm>
          <a:prstGeom prst="rect">
            <a:avLst/>
          </a:prstGeom>
          <a:noFill/>
        </p:spPr>
      </p:pic>
      <p:pic>
        <p:nvPicPr>
          <p:cNvPr id="15" name="Picture 14"/>
          <p:cNvPicPr>
            <a:picLocks noChangeAspect="1"/>
          </p:cNvPicPr>
          <p:nvPr/>
        </p:nvPicPr>
        <p:blipFill>
          <a:blip r:embed="rId12"/>
          <a:stretch>
            <a:fillRect/>
          </a:stretch>
        </p:blipFill>
        <p:spPr>
          <a:xfrm>
            <a:off x="6007299" y="3571875"/>
            <a:ext cx="4286250" cy="238125"/>
          </a:xfrm>
          <a:prstGeom prst="rect">
            <a:avLst/>
          </a:prstGeom>
          <a:noFill/>
        </p:spPr>
      </p:pic>
      <p:pic>
        <p:nvPicPr>
          <p:cNvPr id="16" name="Picture 15"/>
          <p:cNvPicPr>
            <a:picLocks noChangeAspect="1"/>
          </p:cNvPicPr>
          <p:nvPr/>
        </p:nvPicPr>
        <p:blipFill>
          <a:blip r:embed="rId13"/>
          <a:stretch>
            <a:fillRect/>
          </a:stretch>
        </p:blipFill>
        <p:spPr>
          <a:xfrm>
            <a:off x="6007299" y="3905250"/>
            <a:ext cx="4286250" cy="238125"/>
          </a:xfrm>
          <a:prstGeom prst="rect">
            <a:avLst/>
          </a:prstGeom>
          <a:noFill/>
        </p:spPr>
      </p:pic>
      <p:pic>
        <p:nvPicPr>
          <p:cNvPr id="17" name="Picture 16"/>
          <p:cNvPicPr>
            <a:picLocks noChangeAspect="1"/>
          </p:cNvPicPr>
          <p:nvPr/>
        </p:nvPicPr>
        <p:blipFill>
          <a:blip r:embed="rId14"/>
          <a:stretch>
            <a:fillRect/>
          </a:stretch>
        </p:blipFill>
        <p:spPr>
          <a:xfrm>
            <a:off x="6007299" y="4238625"/>
            <a:ext cx="4286250" cy="238125"/>
          </a:xfrm>
          <a:prstGeom prst="rect">
            <a:avLst/>
          </a:prstGeom>
          <a:noFill/>
        </p:spPr>
      </p:pic>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3643113"/>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mixed picture with clear pointers for development, primarily around resource, project management, and listening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Upfront, MD did acknowledge that RB can be a difficult client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 the one hand, an extremely positive first half of the year when the agency was seen to respond well to last year's feedback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 the positive side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new strategic resource has worked well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creative campaign was good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account has been well led by Katie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Good performances from the creative team, Harriet, Mel and James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475110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However, in the second half of the year MD has been less happy with</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available staff resource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project management and specifically speed of turnaround time and ways of working, which he described as 'sometimes chaotic' while the team appeared too 'needy'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agency's listening skills</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perceived propensity to disregard the feedback of junior clients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agency flexibility</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resistance to new production techniques</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some (he referenced A/M) don't </a:t>
            </a:r>
            <a:r>
              <a:rPr lang="en-US" sz="1600" u="none" spc="0" dirty="0" err="1">
                <a:solidFill>
                  <a:srgbClr val="404040">
                    <a:alpha val="100000"/>
                  </a:srgbClr>
                </a:solidFill>
                <a:latin typeface="Tahoma"/>
              </a:rPr>
              <a:t>recognise</a:t>
            </a:r>
            <a:r>
              <a:rPr lang="en-US" sz="1600" u="none" spc="0" dirty="0">
                <a:solidFill>
                  <a:srgbClr val="404040">
                    <a:alpha val="100000"/>
                  </a:srgbClr>
                </a:solidFill>
                <a:latin typeface="Tahoma"/>
              </a:rPr>
              <a:t> when it's time to back down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 consistent collaboration which he sees as varying from 'yes, yes', to 'no, no'</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As a consequence, he feels the agency is only meeting some of his expectations, so scores 4/7; while reputation is mixed at best and value for seen as below average</a:t>
            </a:r>
          </a:p>
          <a:p>
            <a:pPr marL="285750" marR="0" lvl="0" algn="l" fontAlgn="base">
              <a:lnSpc>
                <a:spcPct val="150000"/>
              </a:lnSpc>
              <a:buClr>
                <a:srgbClr val="00958E">
                  <a:alpha val="100000"/>
                </a:srgbClr>
              </a:buClr>
            </a:pP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r>
              <a:rPr lang="en-US" sz="2000" dirty="0">
                <a:solidFill>
                  <a:srgbClr val="00958E">
                    <a:alpha val="100000"/>
                  </a:srgbClr>
                </a:solidFill>
                <a:latin typeface="Tahoma"/>
              </a:rPr>
              <a:t>.</a:t>
            </a:r>
            <a:endParaRPr lang="en-US" sz="2000" u="none" spc="0" dirty="0">
              <a:solidFill>
                <a:srgbClr val="00958E">
                  <a:alpha val="100000"/>
                </a:srgbClr>
              </a:solidFill>
              <a:latin typeface="Tahoma"/>
            </a:endParaRPr>
          </a:p>
        </p:txBody>
      </p:sp>
      <p:sp>
        <p:nvSpPr>
          <p:cNvPr id="2" name="TextBox 1"/>
          <p:cNvSpPr txBox="1"/>
          <p:nvPr/>
        </p:nvSpPr>
        <p:spPr>
          <a:xfrm>
            <a:off x="476250" y="980728"/>
            <a:ext cx="10001250" cy="327378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the agency </a:t>
            </a:r>
            <a:r>
              <a:rPr lang="en-US" sz="1600" i="1" u="none" spc="0" dirty="0">
                <a:solidFill>
                  <a:srgbClr val="404040">
                    <a:alpha val="100000"/>
                  </a:srgbClr>
                </a:solidFill>
                <a:latin typeface="Tahoma"/>
              </a:rPr>
              <a:t>does</a:t>
            </a:r>
            <a:r>
              <a:rPr lang="en-US" sz="1600" u="none" spc="0" dirty="0">
                <a:solidFill>
                  <a:srgbClr val="404040">
                    <a:alpha val="100000"/>
                  </a:srgbClr>
                </a:solidFill>
                <a:latin typeface="Tahoma"/>
              </a:rPr>
              <a:t> add value with its strategic input and creative output, but would like to see some more proactivity.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particularly leveraging learning from what the agency is doing with other clients and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taking a long term perspective on where the brand is headed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also feels valued based on accessibility and the clear desire to make things work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 he'd recommend and envisages working together in 12 months time(but is unsure of 24.)</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the identified issues </a:t>
            </a:r>
            <a:r>
              <a:rPr lang="en-US" sz="1600" i="1" u="none" spc="0" dirty="0">
                <a:solidFill>
                  <a:srgbClr val="404040">
                    <a:alpha val="100000"/>
                  </a:srgbClr>
                </a:solidFill>
                <a:latin typeface="Tahoma"/>
              </a:rPr>
              <a:t>can</a:t>
            </a:r>
            <a:r>
              <a:rPr lang="en-US" sz="1600" u="none" spc="0" dirty="0">
                <a:solidFill>
                  <a:srgbClr val="404040">
                    <a:alpha val="100000"/>
                  </a:srgbClr>
                </a:solidFill>
                <a:latin typeface="Tahoma"/>
              </a:rPr>
              <a:t> be fixed there may be an opportunity for more assignments especially orientated to the longer term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would not give a testimonial to any agency, including McCann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1726771755"/>
      </p:ext>
    </p:extLst>
  </p:cSld>
  <p:clrMapOvr>
    <a:masterClrMapping/>
  </p:clrMapOvr>
  <p:transition spd="slow">
    <p:wipe dir="r"/>
  </p:transition>
</p:sld>
</file>

<file path=ppt/slides/slide1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those team members positively called out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Review the current team resource and look for ways to improve the project management and specifically turnaround times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Encourage greater awareness in the team of when to stop 'pushing back' and also merchandise a greater propensity to be</a:t>
            </a:r>
            <a:r>
              <a:rPr lang="en-US" sz="1600" i="1" u="none" spc="0" dirty="0">
                <a:solidFill>
                  <a:srgbClr val="404040">
                    <a:alpha val="100000"/>
                  </a:srgbClr>
                </a:solidFill>
                <a:latin typeface="Tahoma"/>
              </a:rPr>
              <a:t> seen</a:t>
            </a:r>
            <a:r>
              <a:rPr lang="en-US" sz="1600" u="none" spc="0" dirty="0">
                <a:solidFill>
                  <a:srgbClr val="404040">
                    <a:alpha val="100000"/>
                  </a:srgbClr>
                </a:solidFill>
                <a:latin typeface="Tahoma"/>
              </a:rPr>
              <a:t> to listen more to junior clients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Adopt a more consistent approach to collaboration and demonstrate a greater propensity to consider 'new' production techniques to improve value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Pankaj </a:t>
            </a:r>
            <a:r>
              <a:rPr lang="en-US" sz="2400" u="none" spc="0" dirty="0" err="1">
                <a:solidFill>
                  <a:srgbClr val="00958E">
                    <a:alpha val="100000"/>
                  </a:srgbClr>
                </a:solidFill>
                <a:latin typeface="Tahoma"/>
              </a:rPr>
              <a:t>Duhan</a:t>
            </a:r>
            <a:endParaRPr lang="en-US" sz="2400" u="none" spc="0" dirty="0">
              <a:solidFill>
                <a:srgbClr val="00958E">
                  <a:alpha val="100000"/>
                </a:srgbClr>
              </a:solidFill>
              <a:latin typeface="Tahoma"/>
            </a:endParaRP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Reckitt Benckiser - Pankaj </a:t>
            </a:r>
            <a:r>
              <a:rPr lang="en-US" sz="2000" u="none" spc="0" dirty="0" err="1">
                <a:solidFill>
                  <a:srgbClr val="595959">
                    <a:alpha val="100000"/>
                  </a:srgbClr>
                </a:solidFill>
                <a:latin typeface="Tahoma"/>
              </a:rPr>
              <a:t>Duhan</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688458"/>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a much better report than last year</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Interacts regularly with Katie and Jessica</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 Reckitt Benckiser)</a:t>
            </a:r>
          </a:p>
        </p:txBody>
      </p:sp>
      <p:pic>
        <p:nvPicPr>
          <p:cNvPr id="2" name="Picture 1"/>
          <p:cNvPicPr>
            <a:picLocks noChangeAspect="1"/>
          </p:cNvPicPr>
          <p:nvPr/>
        </p:nvPicPr>
        <p:blipFill>
          <a:blip r:embed="rId2"/>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Pankaj Duhan 2</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(Reckitt Benckiser)</a:t>
            </a:r>
          </a:p>
        </p:txBody>
      </p:sp>
      <p:pic>
        <p:nvPicPr>
          <p:cNvPr id="2" name="Picture 1"/>
          <p:cNvPicPr>
            <a:picLocks noChangeAspect="1"/>
          </p:cNvPicPr>
          <p:nvPr/>
        </p:nvPicPr>
        <p:blipFill>
          <a:blip r:embed="rId3"/>
          <a:stretch>
            <a:fillRect/>
          </a:stretch>
        </p:blipFill>
        <p:spPr>
          <a:xfrm>
            <a:off x="1886000" y="1839838"/>
            <a:ext cx="7620000" cy="342900"/>
          </a:xfrm>
          <a:prstGeom prst="rect">
            <a:avLst/>
          </a:prstGeom>
          <a:noFill/>
        </p:spPr>
      </p:pic>
      <p:pic>
        <p:nvPicPr>
          <p:cNvPr id="3" name="Picture 2"/>
          <p:cNvPicPr>
            <a:picLocks noChangeAspect="1"/>
          </p:cNvPicPr>
          <p:nvPr/>
        </p:nvPicPr>
        <p:blipFill>
          <a:blip r:embed="rId4"/>
          <a:stretch>
            <a:fillRect/>
          </a:stretch>
        </p:blipFill>
        <p:spPr>
          <a:xfrm>
            <a:off x="1886000" y="2316088"/>
            <a:ext cx="7620000" cy="342900"/>
          </a:xfrm>
          <a:prstGeom prst="rect">
            <a:avLst/>
          </a:prstGeom>
          <a:noFill/>
        </p:spPr>
      </p:pic>
      <p:pic>
        <p:nvPicPr>
          <p:cNvPr id="4" name="Picture 3"/>
          <p:cNvPicPr>
            <a:picLocks noChangeAspect="1"/>
          </p:cNvPicPr>
          <p:nvPr/>
        </p:nvPicPr>
        <p:blipFill>
          <a:blip r:embed="rId5"/>
          <a:stretch>
            <a:fillRect/>
          </a:stretch>
        </p:blipFill>
        <p:spPr>
          <a:xfrm>
            <a:off x="1886000" y="2792338"/>
            <a:ext cx="7620000" cy="342900"/>
          </a:xfrm>
          <a:prstGeom prst="rect">
            <a:avLst/>
          </a:prstGeom>
          <a:noFill/>
        </p:spPr>
      </p:pic>
      <p:pic>
        <p:nvPicPr>
          <p:cNvPr id="5" name="Picture 4"/>
          <p:cNvPicPr>
            <a:picLocks noChangeAspect="1"/>
          </p:cNvPicPr>
          <p:nvPr/>
        </p:nvPicPr>
        <p:blipFill>
          <a:blip r:embed="rId6"/>
          <a:stretch>
            <a:fillRect/>
          </a:stretch>
        </p:blipFill>
        <p:spPr>
          <a:xfrm>
            <a:off x="1886000" y="3268588"/>
            <a:ext cx="7620000" cy="342900"/>
          </a:xfrm>
          <a:prstGeom prst="rect">
            <a:avLst/>
          </a:prstGeom>
          <a:noFill/>
        </p:spPr>
      </p:pic>
      <p:pic>
        <p:nvPicPr>
          <p:cNvPr id="6" name="Picture 5"/>
          <p:cNvPicPr>
            <a:picLocks noChangeAspect="1"/>
          </p:cNvPicPr>
          <p:nvPr/>
        </p:nvPicPr>
        <p:blipFill>
          <a:blip r:embed="rId7"/>
          <a:stretch>
            <a:fillRect/>
          </a:stretch>
        </p:blipFill>
        <p:spPr>
          <a:xfrm>
            <a:off x="1886000" y="3744838"/>
            <a:ext cx="7620000" cy="342900"/>
          </a:xfrm>
          <a:prstGeom prst="rect">
            <a:avLst/>
          </a:prstGeom>
          <a:noFill/>
        </p:spPr>
      </p:pic>
      <p:pic>
        <p:nvPicPr>
          <p:cNvPr id="7" name="Picture 6"/>
          <p:cNvPicPr>
            <a:picLocks noChangeAspect="1"/>
          </p:cNvPicPr>
          <p:nvPr/>
        </p:nvPicPr>
        <p:blipFill>
          <a:blip r:embed="rId8"/>
          <a:stretch>
            <a:fillRect/>
          </a:stretch>
        </p:blipFill>
        <p:spPr>
          <a:xfrm>
            <a:off x="1886000" y="4221088"/>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374569360"/>
      </p:ext>
    </p:extLst>
  </p:cSld>
  <p:clrMapOvr>
    <a:masterClrMapping/>
  </p:clrMapOvr>
  <p:transition spd="slow">
    <p:wipe dir="r"/>
  </p:transition>
</p:sld>
</file>

<file path=ppt/slides/slide1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3273781"/>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comms that break through the clutter of the diminishing presence of germs as a concern</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great insights to inform the creative work</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Start with the UK and then move to other markets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Up the game in 'Digital and Social comms for the brand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Make the rest of the world less India reliant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set up pockets of creative development in Middle East &amp; ASEAN</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N/A</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220573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Got the right people in the right places</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KE has made 'a load of positive difference'</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JT is still accessible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Indian team is very strong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Making progress on digital and social</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220573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Creating insights that drive emphasising continued relevance of germs needs to be accelerated</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Crucial that both agency and client ensure the brand comms include not just TV but digital and social too</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Would like more exposure to work in other markets</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2425893051"/>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 Themes</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lang="en-GB" dirty="0"/>
          </a:p>
          <a:p>
            <a:pPr marL="571500"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What’s going well</a:t>
            </a:r>
          </a:p>
          <a:p>
            <a:pPr marL="571500" marR="0" lvl="0" indent="-285750" algn="l" fontAlgn="base">
              <a:lnSpc>
                <a:spcPct val="150000"/>
              </a:lnSpc>
              <a:buClr>
                <a:srgbClr val="00958E">
                  <a:alpha val="100000"/>
                </a:srgbClr>
              </a:buClr>
              <a:buFont typeface="Tahoma"/>
              <a:buChar char="▪"/>
            </a:pPr>
            <a:r>
              <a:rPr lang="en-GB" sz="1600" dirty="0">
                <a:solidFill>
                  <a:srgbClr val="404040">
                    <a:alpha val="100000"/>
                  </a:srgbClr>
                </a:solidFill>
                <a:latin typeface="Tahoma"/>
              </a:rPr>
              <a:t>What needs attention?</a:t>
            </a:r>
          </a:p>
          <a:p>
            <a:pPr marL="571500"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Comparisons with previous waves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Katie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great leader, proactive and stands her ground where necessary'</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No-one. But PD wants the creative community to make a difference via insights</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Katie and Jessica and </a:t>
            </a:r>
            <a:r>
              <a:rPr lang="en-US" sz="1600" u="none" spc="0" dirty="0" err="1">
                <a:solidFill>
                  <a:srgbClr val="404040">
                    <a:alpha val="100000"/>
                  </a:srgbClr>
                </a:solidFill>
                <a:latin typeface="Tahoma"/>
              </a:rPr>
              <a:t>Prasoua</a:t>
            </a:r>
            <a:r>
              <a:rPr lang="en-US" sz="1600" u="none" spc="0" dirty="0">
                <a:solidFill>
                  <a:srgbClr val="404040">
                    <a:alpha val="100000"/>
                  </a:srgbClr>
                </a:solidFill>
                <a:latin typeface="Tahoma"/>
              </a:rPr>
              <a:t> in India (and the strategic planner there)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523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95275"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The comms will need to become more digital which means the traditional model must evolve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Transparent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Willing</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Action</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734625"/>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Unearth the insight</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540725"/>
          </a:xfrm>
          <a:prstGeom prst="rect">
            <a:avLst/>
          </a:prstGeom>
          <a:noFill/>
        </p:spPr>
        <p:txBody>
          <a:bodyPr vertOverflow="clip" horzOverflow="clip" lIns="91440" tIns="0" rIns="91440" bIns="0" rtlCol="0">
            <a:spAutoFit/>
          </a:bodyPr>
          <a:lstStyle/>
          <a:p>
            <a:pPr marL="0" marR="0" lvl="0" indent="0" algn="l" fontAlgn="base">
              <a:lnSpc>
                <a:spcPct val="100000"/>
              </a:lnSpc>
            </a:pPr>
            <a:endParaRPr dirty="0"/>
          </a:p>
          <a:p>
            <a:pPr marL="295275"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A horse but now moving closer to a racehorse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4098" name="Picture 2" descr="Transparent Horse Clipart - Horse Transparent Background, HD Png Download ,  Transparent Png Image - PNGitem">
            <a:extLst>
              <a:ext uri="{FF2B5EF4-FFF2-40B4-BE49-F238E27FC236}">
                <a16:creationId xmlns:a16="http://schemas.microsoft.com/office/drawing/2014/main" id="{C2E2AC30-65FA-0B00-7D3F-AA237BDE846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29" b="100000" l="3140" r="100000"/>
                    </a14:imgEffect>
                  </a14:imgLayer>
                </a14:imgProps>
              </a:ext>
              <a:ext uri="{28A0092B-C50C-407E-A947-70E740481C1C}">
                <a14:useLocalDpi xmlns:a14="http://schemas.microsoft.com/office/drawing/2010/main" val="0"/>
              </a:ext>
            </a:extLst>
          </a:blip>
          <a:srcRect/>
          <a:stretch>
            <a:fillRect/>
          </a:stretch>
        </p:blipFill>
        <p:spPr bwMode="auto">
          <a:xfrm>
            <a:off x="4594159" y="1423764"/>
            <a:ext cx="5598956" cy="5533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75110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a very positive report which testifies to a significant improvement vs 2021 and an overall score of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PD feels that the agency now has the right people in place and feels Katie is doing an excellent job while providing access to JT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India head and strategist are also doing a good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the agency's reputation is positive in base media(TV) and now neutral in Digital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Going forward, he is looking for the agency to generate '</a:t>
            </a:r>
            <a:r>
              <a:rPr lang="en-US" sz="1600" u="none" spc="0" dirty="0" err="1">
                <a:solidFill>
                  <a:srgbClr val="404040">
                    <a:alpha val="100000"/>
                  </a:srgbClr>
                </a:solidFill>
                <a:latin typeface="Tahoma"/>
              </a:rPr>
              <a:t>ahaa</a:t>
            </a:r>
            <a:r>
              <a:rPr lang="en-US" sz="1600" u="none" spc="0" dirty="0">
                <a:solidFill>
                  <a:srgbClr val="404040">
                    <a:alpha val="100000"/>
                  </a:srgbClr>
                </a:solidFill>
                <a:latin typeface="Tahoma"/>
              </a:rPr>
              <a:t>' insights to inform creative work that will cut through current consumer apathy toward 'germs'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is looking for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use of social and digital alongside mainstream media to make Dettol talked about like the 'noise' created for Durex</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creative to be 'mind or heart opening</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for the creative hubs to be extended to the Middle East and ASEAN markets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r>
              <a:rPr lang="en-US" sz="2000" dirty="0">
                <a:solidFill>
                  <a:srgbClr val="00958E">
                    <a:alpha val="100000"/>
                  </a:srgbClr>
                </a:solidFill>
                <a:latin typeface="Tahoma"/>
              </a:rPr>
              <a:t>.</a:t>
            </a:r>
            <a:endParaRPr lang="en-US" sz="2000" u="none" spc="0" dirty="0">
              <a:solidFill>
                <a:srgbClr val="00958E">
                  <a:alpha val="100000"/>
                </a:srgbClr>
              </a:solidFill>
              <a:latin typeface="Tahoma"/>
            </a:endParaRPr>
          </a:p>
        </p:txBody>
      </p:sp>
      <p:sp>
        <p:nvSpPr>
          <p:cNvPr id="2" name="TextBox 1"/>
          <p:cNvSpPr txBox="1"/>
          <p:nvPr/>
        </p:nvSpPr>
        <p:spPr>
          <a:xfrm>
            <a:off x="476250" y="952500"/>
            <a:ext cx="10001250" cy="3643113"/>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rates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quality of the people and chemistry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responsiveness collaborative approach and accessibility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flexibility in intent</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looking for flexibility in outcome (Mid East &amp; ASEAN Creative resource)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leadership and proactivity from Katie</a:t>
            </a:r>
          </a:p>
          <a:p>
            <a:pPr marL="571500" marR="0" lvl="0" indent="-285750" algn="l" fontAlgn="base">
              <a:lnSpc>
                <a:spcPct val="150000"/>
              </a:lnSpc>
              <a:buClr>
                <a:srgbClr val="00958E">
                  <a:alpha val="100000"/>
                </a:srgbClr>
              </a:buClr>
              <a:buFont typeface="Tahoma"/>
              <a:buChar char="▪"/>
            </a:pPr>
            <a:r>
              <a:rPr lang="en-US" sz="1600" dirty="0">
                <a:solidFill>
                  <a:srgbClr val="404040">
                    <a:alpha val="100000"/>
                  </a:srgbClr>
                </a:solidFill>
                <a:latin typeface="Tahoma"/>
              </a:rPr>
              <a:t>He</a:t>
            </a:r>
            <a:r>
              <a:rPr lang="en-US" sz="1600" u="none" spc="0" dirty="0">
                <a:solidFill>
                  <a:srgbClr val="404040">
                    <a:alpha val="100000"/>
                  </a:srgbClr>
                </a:solidFill>
                <a:latin typeface="Tahoma"/>
              </a:rPr>
              <a:t> would like to see examples of good integration of digital/social that McCann has done for other clients/markets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As a result, PD feels valued, would recommend, envisages awarding more projects and expects to be working together in two years' time. He would also consider McCann if he went elsewhere.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211952"/>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Focus on developing key insights to generate creative that will cut through post Covid germ apathy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Harness social and digital comms to work with trad TV to create 'noise' around the brand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Set up creative hubs in the Middle East and ASEAN markets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Michael Flatt</a:t>
            </a: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X-Box - Michael Flatt</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7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13 years working with McCann over two stints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Works with Sail, Melanie, Sophie, </a:t>
            </a:r>
            <a:r>
              <a:rPr lang="en-US" sz="1600" u="none" spc="0" dirty="0" err="1">
                <a:solidFill>
                  <a:srgbClr val="404040">
                    <a:alpha val="100000"/>
                  </a:srgbClr>
                </a:solidFill>
                <a:latin typeface="Tahoma"/>
              </a:rPr>
              <a:t>Hania</a:t>
            </a:r>
            <a:r>
              <a:rPr lang="en-US" sz="1600" u="none" spc="0" dirty="0">
                <a:solidFill>
                  <a:srgbClr val="404040">
                    <a:alpha val="100000"/>
                  </a:srgbClr>
                </a:solidFill>
                <a:latin typeface="Tahoma"/>
              </a:rPr>
              <a:t>, JJ,  Sanjiv and Jamie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works with Assembly for PR &amp; Social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(X-Box)</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307777"/>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(A) X-Box</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itle 4">
            <a:extLst>
              <a:ext uri="{FF2B5EF4-FFF2-40B4-BE49-F238E27FC236}">
                <a16:creationId xmlns:a16="http://schemas.microsoft.com/office/drawing/2014/main" id="{FAA3C3BC-1D97-D0C2-755B-4985C8BE7403}"/>
              </a:ext>
            </a:extLst>
          </p:cNvPr>
          <p:cNvSpPr txBox="1">
            <a:spLocks/>
          </p:cNvSpPr>
          <p:nvPr/>
        </p:nvSpPr>
        <p:spPr>
          <a:xfrm>
            <a:off x="458105" y="572512"/>
            <a:ext cx="3008313" cy="351176"/>
          </a:xfrm>
          <a:prstGeom prst="rect">
            <a:avLst/>
          </a:prstGeom>
        </p:spPr>
        <p:txBody>
          <a:bodyPr wrap="square" anchor="b">
            <a:normAutofit/>
          </a:bodyPr>
          <a:lstStyle>
            <a:lvl1pPr algn="ctr">
              <a:defRPr sz="4400" kern="1200">
                <a:solidFill>
                  <a:schemeClr val="lt1"/>
                </a:solidFill>
              </a:defRPr>
            </a:lvl1pPr>
            <a:extLst/>
          </a:lstStyle>
          <a:p>
            <a:pPr>
              <a:lnSpc>
                <a:spcPct val="90000"/>
              </a:lnSpc>
            </a:pPr>
            <a:r>
              <a:rPr lang="en-GB" sz="1700"/>
              <a:t>What’s going well?</a:t>
            </a:r>
            <a:endParaRPr lang="en-GB" sz="1700" dirty="0"/>
          </a:p>
        </p:txBody>
      </p:sp>
      <p:pic>
        <p:nvPicPr>
          <p:cNvPr id="6" name="Content Placeholder 8" descr="One glowing light up arrow among other down arrows on green pastel color background">
            <a:extLst>
              <a:ext uri="{FF2B5EF4-FFF2-40B4-BE49-F238E27FC236}">
                <a16:creationId xmlns:a16="http://schemas.microsoft.com/office/drawing/2014/main" id="{DA81D123-6E6F-5BDB-CB4A-7ACA6E6364FC}"/>
              </a:ext>
            </a:extLst>
          </p:cNvPr>
          <p:cNvPicPr>
            <a:picLocks noChangeAspect="1"/>
          </p:cNvPicPr>
          <p:nvPr/>
        </p:nvPicPr>
        <p:blipFill rotWithShape="1">
          <a:blip r:embed="rId3"/>
          <a:srcRect r="14016" b="2"/>
          <a:stretch/>
        </p:blipFill>
        <p:spPr>
          <a:xfrm>
            <a:off x="4159908" y="418249"/>
            <a:ext cx="4986041" cy="4349015"/>
          </a:xfrm>
          <a:prstGeom prst="rect">
            <a:avLst/>
          </a:prstGeom>
          <a:noFill/>
        </p:spPr>
      </p:pic>
      <p:sp>
        <p:nvSpPr>
          <p:cNvPr id="7" name="Text Placeholder 6">
            <a:extLst>
              <a:ext uri="{FF2B5EF4-FFF2-40B4-BE49-F238E27FC236}">
                <a16:creationId xmlns:a16="http://schemas.microsoft.com/office/drawing/2014/main" id="{CEEECC24-005B-7F29-FFB9-91C34C7AD975}"/>
              </a:ext>
            </a:extLst>
          </p:cNvPr>
          <p:cNvSpPr txBox="1">
            <a:spLocks/>
          </p:cNvSpPr>
          <p:nvPr/>
        </p:nvSpPr>
        <p:spPr>
          <a:xfrm>
            <a:off x="457202" y="1186304"/>
            <a:ext cx="3574798" cy="3155871"/>
          </a:xfrm>
          <a:prstGeom prst="rect">
            <a:avLst/>
          </a:prstGeom>
        </p:spPr>
        <p:txBody>
          <a:bodyPr wrap="square" anchor="t">
            <a:normAutofit fontScale="92500" lnSpcReduction="20000"/>
          </a:bodyPr>
          <a:lstStyle>
            <a:lvl1pPr indent="-324900" algn="ctr">
              <a:defRPr sz="3200" kern="1200">
                <a:solidFill>
                  <a:schemeClr val="tx1"/>
                </a:solidFill>
              </a:defRPr>
            </a:lvl1pPr>
            <a:extLst/>
          </a:lstStyle>
          <a:p>
            <a:pPr>
              <a:lnSpc>
                <a:spcPct val="90000"/>
              </a:lnSpc>
              <a:buFont typeface="Arial" panose="020B0604020202020204" pitchFamily="34" charset="0"/>
              <a:buChar char="•"/>
            </a:pPr>
            <a:r>
              <a:rPr lang="en-GB"/>
              <a:t>Agency seen to </a:t>
            </a:r>
          </a:p>
          <a:p>
            <a:pPr marL="0" lvl="1">
              <a:lnSpc>
                <a:spcPct val="90000"/>
              </a:lnSpc>
              <a:buFont typeface="Arial" panose="020B0604020202020204" pitchFamily="34" charset="0"/>
              <a:buChar char="•"/>
            </a:pPr>
            <a:r>
              <a:rPr lang="en-GB" sz="1400" kern="0">
                <a:solidFill>
                  <a:sysClr val="windowText" lastClr="000000"/>
                </a:solidFill>
              </a:rPr>
              <a:t>be dependably good at original core competence </a:t>
            </a:r>
          </a:p>
          <a:p>
            <a:pPr marL="1200139" lvl="2" indent="-285750">
              <a:lnSpc>
                <a:spcPct val="90000"/>
              </a:lnSpc>
              <a:buFont typeface="Arial" panose="020B0604020202020204" pitchFamily="34" charset="0"/>
              <a:buChar char="•"/>
            </a:pPr>
            <a:r>
              <a:rPr lang="en-GB" sz="1400" kern="0">
                <a:solidFill>
                  <a:sysClr val="windowText" lastClr="000000"/>
                </a:solidFill>
              </a:rPr>
              <a:t>strategy and creative</a:t>
            </a:r>
          </a:p>
          <a:p>
            <a:pPr marL="0" lvl="1">
              <a:lnSpc>
                <a:spcPct val="90000"/>
              </a:lnSpc>
              <a:buFont typeface="Arial" panose="020B0604020202020204" pitchFamily="34" charset="0"/>
              <a:buChar char="•"/>
            </a:pPr>
            <a:r>
              <a:rPr lang="en-GB" sz="1400" kern="0">
                <a:solidFill>
                  <a:sysClr val="windowText" lastClr="000000"/>
                </a:solidFill>
              </a:rPr>
              <a:t>build strong relationships (people and chemistry)</a:t>
            </a:r>
          </a:p>
          <a:p>
            <a:pPr marL="0" lvl="1">
              <a:lnSpc>
                <a:spcPct val="90000"/>
              </a:lnSpc>
              <a:buFont typeface="Arial" panose="020B0604020202020204" pitchFamily="34" charset="0"/>
              <a:buChar char="•"/>
            </a:pPr>
            <a:r>
              <a:rPr lang="en-GB" sz="1400" kern="0">
                <a:solidFill>
                  <a:sysClr val="windowText" lastClr="000000"/>
                </a:solidFill>
              </a:rPr>
              <a:t>have well-led teams</a:t>
            </a:r>
          </a:p>
          <a:p>
            <a:pPr marL="0" lvl="1">
              <a:lnSpc>
                <a:spcPct val="90000"/>
              </a:lnSpc>
              <a:buFont typeface="Arial" panose="020B0604020202020204" pitchFamily="34" charset="0"/>
              <a:buChar char="•"/>
            </a:pPr>
            <a:r>
              <a:rPr lang="en-GB" sz="1400" kern="0">
                <a:solidFill>
                  <a:sysClr val="windowText" lastClr="000000"/>
                </a:solidFill>
              </a:rPr>
              <a:t>be responsive, accessible and collaborative</a:t>
            </a:r>
          </a:p>
          <a:p>
            <a:pPr marL="0" lvl="1">
              <a:lnSpc>
                <a:spcPct val="90000"/>
              </a:lnSpc>
              <a:buFont typeface="Arial" panose="020B0604020202020204" pitchFamily="34" charset="0"/>
              <a:buChar char="•"/>
            </a:pPr>
            <a:r>
              <a:rPr lang="en-GB" sz="1400" kern="0">
                <a:solidFill>
                  <a:sysClr val="windowText" lastClr="000000"/>
                </a:solidFill>
              </a:rPr>
              <a:t>add value in varying amounts</a:t>
            </a:r>
          </a:p>
          <a:p>
            <a:pPr marL="0" lvl="1">
              <a:lnSpc>
                <a:spcPct val="90000"/>
              </a:lnSpc>
              <a:buFont typeface="Arial" panose="020B0604020202020204" pitchFamily="34" charset="0"/>
              <a:buChar char="•"/>
            </a:pPr>
            <a:r>
              <a:rPr lang="en-GB" sz="1400" kern="0">
                <a:solidFill>
                  <a:sysClr val="windowText" lastClr="000000"/>
                </a:solidFill>
              </a:rPr>
              <a:t>make the clients feel valued</a:t>
            </a:r>
          </a:p>
          <a:p>
            <a:pPr>
              <a:lnSpc>
                <a:spcPct val="90000"/>
              </a:lnSpc>
              <a:buFont typeface="Arial" panose="020B0604020202020204" pitchFamily="34" charset="0"/>
              <a:buChar char="•"/>
            </a:pPr>
            <a:r>
              <a:rPr lang="en-GB"/>
              <a:t>And improvements seen by those who took part in waves 2 &amp; 3</a:t>
            </a:r>
          </a:p>
          <a:p>
            <a:pPr>
              <a:lnSpc>
                <a:spcPct val="90000"/>
              </a:lnSpc>
            </a:pPr>
            <a:endParaRPr lang="en-GB" dirty="0"/>
          </a:p>
        </p:txBody>
      </p:sp>
    </p:spTree>
    <p:extLst>
      <p:ext uri="{BB962C8B-B14F-4D97-AF65-F5344CB8AC3E}">
        <p14:creationId xmlns:p14="http://schemas.microsoft.com/office/powerpoint/2010/main" val="4190885370"/>
      </p:ext>
    </p:extLst>
  </p:cSld>
  <p:clrMapOvr>
    <a:masterClrMapping/>
  </p:clrMapOvr>
  <p:transition spd="slow">
    <p:wipe dir="r"/>
  </p:transition>
</p:sld>
</file>

<file path=ppt/slides/slide1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(X-Box)</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Michael Flatt</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Analysis  (X-Box)</a:t>
            </a:r>
          </a:p>
        </p:txBody>
      </p:sp>
      <p:pic>
        <p:nvPicPr>
          <p:cNvPr id="2" name="Picture 1"/>
          <p:cNvPicPr>
            <a:picLocks noChangeAspect="1"/>
          </p:cNvPicPr>
          <p:nvPr/>
        </p:nvPicPr>
        <p:blipFill>
          <a:blip r:embed="rId3"/>
          <a:stretch>
            <a:fillRect/>
          </a:stretch>
        </p:blipFill>
        <p:spPr>
          <a:xfrm>
            <a:off x="1676400" y="1767830"/>
            <a:ext cx="7620000" cy="342900"/>
          </a:xfrm>
          <a:prstGeom prst="rect">
            <a:avLst/>
          </a:prstGeom>
          <a:noFill/>
        </p:spPr>
      </p:pic>
      <p:pic>
        <p:nvPicPr>
          <p:cNvPr id="3" name="Picture 2"/>
          <p:cNvPicPr>
            <a:picLocks noChangeAspect="1"/>
          </p:cNvPicPr>
          <p:nvPr/>
        </p:nvPicPr>
        <p:blipFill>
          <a:blip r:embed="rId4"/>
          <a:stretch>
            <a:fillRect/>
          </a:stretch>
        </p:blipFill>
        <p:spPr>
          <a:xfrm>
            <a:off x="1676400" y="2244080"/>
            <a:ext cx="7620000" cy="342900"/>
          </a:xfrm>
          <a:prstGeom prst="rect">
            <a:avLst/>
          </a:prstGeom>
          <a:noFill/>
        </p:spPr>
      </p:pic>
      <p:pic>
        <p:nvPicPr>
          <p:cNvPr id="4" name="Picture 3"/>
          <p:cNvPicPr>
            <a:picLocks noChangeAspect="1"/>
          </p:cNvPicPr>
          <p:nvPr/>
        </p:nvPicPr>
        <p:blipFill>
          <a:blip r:embed="rId5"/>
          <a:stretch>
            <a:fillRect/>
          </a:stretch>
        </p:blipFill>
        <p:spPr>
          <a:xfrm>
            <a:off x="1676400" y="2720330"/>
            <a:ext cx="7620000" cy="342900"/>
          </a:xfrm>
          <a:prstGeom prst="rect">
            <a:avLst/>
          </a:prstGeom>
          <a:noFill/>
        </p:spPr>
      </p:pic>
      <p:pic>
        <p:nvPicPr>
          <p:cNvPr id="5" name="Picture 4"/>
          <p:cNvPicPr>
            <a:picLocks noChangeAspect="1"/>
          </p:cNvPicPr>
          <p:nvPr/>
        </p:nvPicPr>
        <p:blipFill>
          <a:blip r:embed="rId6"/>
          <a:stretch>
            <a:fillRect/>
          </a:stretch>
        </p:blipFill>
        <p:spPr>
          <a:xfrm>
            <a:off x="1676400" y="3196580"/>
            <a:ext cx="7620000" cy="342900"/>
          </a:xfrm>
          <a:prstGeom prst="rect">
            <a:avLst/>
          </a:prstGeom>
          <a:noFill/>
        </p:spPr>
      </p:pic>
      <p:pic>
        <p:nvPicPr>
          <p:cNvPr id="6" name="Picture 5"/>
          <p:cNvPicPr>
            <a:picLocks noChangeAspect="1"/>
          </p:cNvPicPr>
          <p:nvPr/>
        </p:nvPicPr>
        <p:blipFill>
          <a:blip r:embed="rId7"/>
          <a:stretch>
            <a:fillRect/>
          </a:stretch>
        </p:blipFill>
        <p:spPr>
          <a:xfrm>
            <a:off x="1676400" y="3672830"/>
            <a:ext cx="7620000" cy="342900"/>
          </a:xfrm>
          <a:prstGeom prst="rect">
            <a:avLst/>
          </a:prstGeom>
          <a:noFill/>
        </p:spPr>
      </p:pic>
      <p:pic>
        <p:nvPicPr>
          <p:cNvPr id="7" name="Picture 6"/>
          <p:cNvPicPr>
            <a:picLocks noChangeAspect="1"/>
          </p:cNvPicPr>
          <p:nvPr/>
        </p:nvPicPr>
        <p:blipFill>
          <a:blip r:embed="rId8"/>
          <a:stretch>
            <a:fillRect/>
          </a:stretch>
        </p:blipFill>
        <p:spPr>
          <a:xfrm>
            <a:off x="1676400" y="414908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268760"/>
            <a:ext cx="5238750" cy="2581284"/>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brilliant ideas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Have the systems and people to work with a complicated multinational in terms of placement of comms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across the detail</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resilient</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26876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7/7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327378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Done very well on creative ideas since 2016</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contributed to Microsoft success at Cannes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Constantly thinking proactively about new ideas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Impressively energetic and resilient Account Management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Good planning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Good listening skills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Good access to senior team</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MF can be honest with them</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1796454"/>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Sometimes need help in deploying ideas across Social Media</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Expensive global </a:t>
            </a:r>
            <a:r>
              <a:rPr lang="en-GB" sz="1600" u="none" spc="0" dirty="0" err="1">
                <a:solidFill>
                  <a:srgbClr val="404040">
                    <a:alpha val="100000"/>
                  </a:srgbClr>
                </a:solidFill>
                <a:latin typeface="Tahoma"/>
              </a:rPr>
              <a:t>ratecard</a:t>
            </a:r>
            <a:r>
              <a:rPr lang="en-GB" sz="1600" u="none" spc="0" dirty="0">
                <a:solidFill>
                  <a:srgbClr val="404040">
                    <a:alpha val="100000"/>
                  </a:srgbClr>
                </a:solidFill>
                <a:latin typeface="Tahoma"/>
              </a:rPr>
              <a:t> (which may need attention)</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3720547591"/>
      </p:ext>
    </p:extLst>
  </p:cSld>
  <p:clrMapOvr>
    <a:masterClrMapping/>
  </p:clrMapOvr>
  <p:transition spd="slow">
    <p:wipe dir="r"/>
  </p:transition>
</p:sld>
</file>

<file path=ppt/slides/slide18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1796454"/>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whole team is doing a great job</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Jamie and Sanjiv left...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Future</a:t>
            </a:r>
          </a:p>
        </p:txBody>
      </p:sp>
      <p:sp>
        <p:nvSpPr>
          <p:cNvPr id="2" name="TextBox 1"/>
          <p:cNvSpPr txBox="1"/>
          <p:nvPr/>
        </p:nvSpPr>
        <p:spPr>
          <a:xfrm>
            <a:off x="476250" y="952500"/>
            <a:ext cx="10001250" cy="1427122"/>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Acquisition of Activision /Blizzard was very expensive and MF may be asked to review budgets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There may be a movement for Microsoft away from being a console business to be an online gaming service (</a:t>
            </a:r>
            <a:r>
              <a:rPr lang="en-GB" sz="1600" u="none" spc="0" dirty="0" err="1">
                <a:solidFill>
                  <a:srgbClr val="404040">
                    <a:alpha val="100000"/>
                  </a:srgbClr>
                </a:solidFill>
                <a:latin typeface="Tahoma"/>
              </a:rPr>
              <a:t>c.f</a:t>
            </a:r>
            <a:r>
              <a:rPr lang="en-GB" sz="1600" u="none" spc="0" dirty="0">
                <a:solidFill>
                  <a:srgbClr val="404040">
                    <a:alpha val="100000"/>
                  </a:srgbClr>
                </a:solidFill>
                <a:latin typeface="Tahoma"/>
              </a:rPr>
              <a:t> </a:t>
            </a:r>
            <a:r>
              <a:rPr lang="en-GB" sz="1600" u="none" spc="0" dirty="0" err="1">
                <a:solidFill>
                  <a:srgbClr val="404040">
                    <a:alpha val="100000"/>
                  </a:srgbClr>
                </a:solidFill>
                <a:latin typeface="Tahoma"/>
              </a:rPr>
              <a:t>Netfix</a:t>
            </a:r>
            <a:r>
              <a:rPr lang="en-GB" sz="1600" u="none" spc="0" dirty="0">
                <a:solidFill>
                  <a:srgbClr val="404040">
                    <a:alpha val="100000"/>
                  </a:srgbClr>
                </a:solidFill>
                <a:latin typeface="Tahoma"/>
              </a:rPr>
              <a: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This could impact the way that MS works with agency partners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1753589520"/>
      </p:ext>
    </p:extLst>
  </p:cSld>
  <p:clrMapOvr>
    <a:masterClrMapping/>
  </p:clrMapOvr>
  <p:transition spd="slow">
    <p:wipe dir="r"/>
  </p:transition>
</p:sld>
</file>

<file path=ppt/slides/slide18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196752"/>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Resilient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Tenacious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Humble</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196752"/>
            <a:ext cx="476250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Stay humble and passionate and fight for ideas you believe in</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11364" y="952500"/>
            <a:ext cx="10001250" cy="523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dirty="0"/>
          </a:p>
          <a:p>
            <a:pPr marL="295275" marR="0" lvl="0" indent="-285750" algn="l" fontAlgn="base">
              <a:lnSpc>
                <a:spcPct val="120000"/>
              </a:lnSpc>
              <a:buClr>
                <a:srgbClr val="00958E">
                  <a:alpha val="100000"/>
                </a:srgbClr>
              </a:buClr>
              <a:buFont typeface="Tahoma"/>
              <a:buChar char="▪"/>
            </a:pPr>
            <a:r>
              <a:rPr lang="en-US" sz="1600" b="1" u="none" spc="0" dirty="0">
                <a:solidFill>
                  <a:srgbClr val="404040">
                    <a:alpha val="100000"/>
                  </a:srgbClr>
                </a:solidFill>
                <a:latin typeface="Tahoma"/>
              </a:rPr>
              <a:t>Lion</a:t>
            </a:r>
          </a:p>
          <a:p>
            <a:pPr marL="95250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Tenacious and resilient and fight if they think it's worth it</a:t>
            </a:r>
          </a:p>
        </p:txBody>
      </p:sp>
      <p:sp>
        <p:nvSpPr>
          <p:cNvPr id="3" name="TextBox 2"/>
          <p:cNvSpPr txBox="1"/>
          <p:nvPr/>
        </p:nvSpPr>
        <p:spPr>
          <a:xfrm>
            <a:off x="8096250" y="6622876"/>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10" descr="Adult lion on a transparent background. by PRUSSIAART on DeviantArt">
            <a:extLst>
              <a:ext uri="{FF2B5EF4-FFF2-40B4-BE49-F238E27FC236}">
                <a16:creationId xmlns:a16="http://schemas.microsoft.com/office/drawing/2014/main" id="{8980BAA8-D3B0-F5F6-FFFF-8726D600F7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80" t="9066" r="12667" b="1392"/>
          <a:stretch/>
        </p:blipFill>
        <p:spPr bwMode="auto">
          <a:xfrm>
            <a:off x="2462064" y="2952328"/>
            <a:ext cx="5109667" cy="3670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8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5489773"/>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 A very good report.. The agency is meeting most of MF's expectations and he scores 7/7!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MF clearly loves working with the agency and feels he has a great team who produce high quality creative work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chemistry is very good and MF values the energy and resilience of the team, their listing skills, their responsiveness, their knowledge of the business, their flexibility, accessibility and their proactivity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While they work collaboratively with MF, he feels both MU and Assembly could work together better</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 fact, he feels that sometimes the agency does need help to develop ideas across social media</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 addition, he feels that the agency needs to be better at providing scope for new projects...'check before they spend'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While having a positive reputation internally, the agency is clearly seen as expensive and this may have an impact on future budgets  given the recent acquisition of Activision Blizzard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Right now, MF feels a valued client, would recommend and give a testimonial and is likely to give more business in the short term(12 months) but is not sure about the landscape in 24 months</a:t>
            </a:r>
          </a:p>
          <a:p>
            <a:pPr marL="571500"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he left MS, MF would certainly consider McCann in his next role</a:t>
            </a:r>
          </a:p>
          <a:p>
            <a:pPr marL="571500"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much of you have been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try harder to engage with Assembly over social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clearer about scope and costs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prepared for budget cuts based on the current rate card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Overall Conclusions- What’s going well</a:t>
            </a:r>
          </a:p>
        </p:txBody>
      </p:sp>
      <p:sp>
        <p:nvSpPr>
          <p:cNvPr id="2" name="TextBox 1"/>
          <p:cNvSpPr txBox="1"/>
          <p:nvPr/>
        </p:nvSpPr>
        <p:spPr>
          <a:xfrm>
            <a:off x="511789" y="764704"/>
            <a:ext cx="10001250" cy="783869"/>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R="0" lvl="0" algn="l" defTabSz="457200" rtl="0" eaLnBrk="1" fontAlgn="base" latinLnBrk="0" hangingPunct="1">
              <a:lnSpc>
                <a:spcPct val="150000"/>
              </a:lnSpc>
              <a:spcBef>
                <a:spcPct val="20000"/>
              </a:spcBef>
              <a:spcAft>
                <a:spcPct val="0"/>
              </a:spcAft>
              <a:buClr>
                <a:srgbClr val="00958E"/>
              </a:buClr>
              <a:buSzPct val="80000"/>
              <a:tabLst/>
              <a:defRPr/>
            </a:pPr>
            <a:endParaRPr lang="en-US" sz="160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5" name="Content Placeholder 10" descr="Close-up of green peas in pod">
            <a:extLst>
              <a:ext uri="{FF2B5EF4-FFF2-40B4-BE49-F238E27FC236}">
                <a16:creationId xmlns:a16="http://schemas.microsoft.com/office/drawing/2014/main" id="{D807EE68-52F1-D1AD-DCCD-4ABE60BAEC39}"/>
              </a:ext>
            </a:extLst>
          </p:cNvPr>
          <p:cNvPicPr>
            <a:picLocks noChangeAspect="1"/>
          </p:cNvPicPr>
          <p:nvPr/>
        </p:nvPicPr>
        <p:blipFill rotWithShape="1">
          <a:blip r:embed="rId3"/>
          <a:srcRect l="3895" t="3217" r="2661" b="5142"/>
          <a:stretch/>
        </p:blipFill>
        <p:spPr>
          <a:xfrm>
            <a:off x="5918448" y="1772816"/>
            <a:ext cx="3600400" cy="23320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Quantitative Data</a:t>
            </a:r>
          </a:p>
        </p:txBody>
      </p:sp>
    </p:spTree>
    <p:extLst>
      <p:ext uri="{BB962C8B-B14F-4D97-AF65-F5344CB8AC3E}">
        <p14:creationId xmlns:p14="http://schemas.microsoft.com/office/powerpoint/2010/main" val="4256299014"/>
      </p:ext>
    </p:extLst>
  </p:cSld>
  <p:clrMapOvr>
    <a:masterClrMapping/>
  </p:clrMapOvr>
  <p:transition spd="slow">
    <p:wipe dir="r"/>
  </p:transition>
</p:sld>
</file>

<file path=ppt/slides/slide19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11529" y="1161254"/>
            <a:ext cx="4807637"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well do they deliver against </a:t>
            </a:r>
            <a:r>
              <a:rPr lang="en-US" sz="2000" dirty="0">
                <a:solidFill>
                  <a:srgbClr val="00958E">
                    <a:alpha val="100000"/>
                  </a:srgbClr>
                </a:solidFill>
                <a:latin typeface="Tahoma"/>
              </a:rPr>
              <a:t>your expectations</a:t>
            </a:r>
            <a:r>
              <a:rPr lang="en-US" sz="2000" u="none" spc="0" dirty="0">
                <a:solidFill>
                  <a:srgbClr val="00958E">
                    <a:alpha val="100000"/>
                  </a:srgbClr>
                </a:solidFill>
                <a:latin typeface="Tahoma"/>
              </a:rPr>
              <a:t>?
</a:t>
            </a:r>
          </a:p>
        </p:txBody>
      </p:sp>
      <p:pic>
        <p:nvPicPr>
          <p:cNvPr id="2" name="Picture 1"/>
          <p:cNvPicPr>
            <a:picLocks noChangeAspect="1"/>
          </p:cNvPicPr>
          <p:nvPr/>
        </p:nvPicPr>
        <p:blipFill rotWithShape="1">
          <a:blip r:embed="rId3"/>
          <a:srcRect l="2159" t="3460" r="16482" b="1393"/>
          <a:stretch/>
        </p:blipFill>
        <p:spPr>
          <a:xfrm>
            <a:off x="411529" y="2097112"/>
            <a:ext cx="4807637" cy="2340000"/>
          </a:xfrm>
          <a:prstGeom prst="rect">
            <a:avLst/>
          </a:prstGeom>
          <a:noFill/>
          <a:ln>
            <a:solidFill>
              <a:srgbClr val="00958E"/>
            </a:solidFill>
          </a:ln>
        </p:spPr>
      </p:pic>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32D0EB29-AF1E-D99D-2A35-D91ECB6D2C0B}"/>
              </a:ext>
            </a:extLst>
          </p:cNvPr>
          <p:cNvSpPr txBox="1"/>
          <p:nvPr/>
        </p:nvSpPr>
        <p:spPr>
          <a:xfrm>
            <a:off x="5610843" y="1161254"/>
            <a:ext cx="5060133" cy="646331"/>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score the agency overall?</a:t>
            </a:r>
          </a:p>
          <a:p>
            <a:pPr marL="0" marR="0" lvl="0" indent="0" algn="ctr" fontAlgn="base">
              <a:lnSpc>
                <a:spcPct val="100000"/>
              </a:lnSpc>
            </a:pPr>
            <a:r>
              <a:rPr lang="en-US" sz="1600" u="none" spc="0" dirty="0">
                <a:solidFill>
                  <a:srgbClr val="00958E">
                    <a:alpha val="100000"/>
                  </a:srgbClr>
                </a:solidFill>
                <a:latin typeface="Tahoma"/>
              </a:rPr>
              <a:t>(7 is high and 1 is low)</a:t>
            </a:r>
          </a:p>
        </p:txBody>
      </p:sp>
      <p:pic>
        <p:nvPicPr>
          <p:cNvPr id="6" name="Picture 5">
            <a:extLst>
              <a:ext uri="{FF2B5EF4-FFF2-40B4-BE49-F238E27FC236}">
                <a16:creationId xmlns:a16="http://schemas.microsoft.com/office/drawing/2014/main" id="{333E1689-471A-2BA9-CC2C-F6F70DB6A687}"/>
              </a:ext>
            </a:extLst>
          </p:cNvPr>
          <p:cNvPicPr>
            <a:picLocks noChangeAspect="1"/>
          </p:cNvPicPr>
          <p:nvPr/>
        </p:nvPicPr>
        <p:blipFill rotWithShape="1">
          <a:blip r:embed="rId4"/>
          <a:srcRect l="10454" t="4875" r="17547" b="14814"/>
          <a:stretch/>
        </p:blipFill>
        <p:spPr>
          <a:xfrm>
            <a:off x="5630976" y="2097358"/>
            <a:ext cx="5040000" cy="2339754"/>
          </a:xfrm>
          <a:prstGeom prst="rect">
            <a:avLst/>
          </a:prstGeom>
          <a:noFill/>
          <a:ln>
            <a:solidFill>
              <a:srgbClr val="00958E"/>
            </a:solidFill>
          </a:ln>
        </p:spPr>
      </p:pic>
    </p:spTree>
  </p:cSld>
  <p:clrMapOvr>
    <a:masterClrMapping/>
  </p:clrMapOvr>
  <p:transition spd="slow">
    <p:wipe dir="r"/>
  </p:transition>
</p:sld>
</file>

<file path=ppt/slides/slide19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18441" y="1225462"/>
            <a:ext cx="4936018"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sum up their reputation in your company?</a:t>
            </a:r>
          </a:p>
        </p:txBody>
      </p:sp>
      <p:pic>
        <p:nvPicPr>
          <p:cNvPr id="2" name="Picture 1"/>
          <p:cNvPicPr>
            <a:picLocks noChangeAspect="1"/>
          </p:cNvPicPr>
          <p:nvPr/>
        </p:nvPicPr>
        <p:blipFill rotWithShape="1">
          <a:blip r:embed="rId3"/>
          <a:srcRect l="9360" t="14279" r="15761" b="9614"/>
          <a:stretch/>
        </p:blipFill>
        <p:spPr>
          <a:xfrm>
            <a:off x="118440" y="2097112"/>
            <a:ext cx="4936018" cy="2088000"/>
          </a:xfrm>
          <a:prstGeom prst="rect">
            <a:avLst/>
          </a:prstGeom>
          <a:noFill/>
          <a:ln>
            <a:solidFill>
              <a:srgbClr val="00958E"/>
            </a:solidFill>
          </a:ln>
        </p:spPr>
      </p:pic>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11" name="TextBox 10">
            <a:extLst>
              <a:ext uri="{FF2B5EF4-FFF2-40B4-BE49-F238E27FC236}">
                <a16:creationId xmlns:a16="http://schemas.microsoft.com/office/drawing/2014/main" id="{C2E726EE-7DCA-28A5-FFFD-05DA066673F6}"/>
              </a:ext>
            </a:extLst>
          </p:cNvPr>
          <p:cNvSpPr txBox="1"/>
          <p:nvPr/>
        </p:nvSpPr>
        <p:spPr>
          <a:xfrm>
            <a:off x="5250016" y="1245211"/>
            <a:ext cx="560434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does McCann compare with other agencies with whom you work?</a:t>
            </a:r>
          </a:p>
        </p:txBody>
      </p:sp>
      <p:pic>
        <p:nvPicPr>
          <p:cNvPr id="12" name="Picture 11">
            <a:extLst>
              <a:ext uri="{FF2B5EF4-FFF2-40B4-BE49-F238E27FC236}">
                <a16:creationId xmlns:a16="http://schemas.microsoft.com/office/drawing/2014/main" id="{BB0E5651-817F-B1F4-84FD-87FC4584A2B4}"/>
              </a:ext>
            </a:extLst>
          </p:cNvPr>
          <p:cNvPicPr>
            <a:picLocks noChangeAspect="1"/>
          </p:cNvPicPr>
          <p:nvPr/>
        </p:nvPicPr>
        <p:blipFill rotWithShape="1">
          <a:blip r:embed="rId4"/>
          <a:srcRect l="1856" t="10721" r="16065" b="16229"/>
          <a:stretch/>
        </p:blipFill>
        <p:spPr>
          <a:xfrm>
            <a:off x="5250016" y="2097112"/>
            <a:ext cx="5636984" cy="2088000"/>
          </a:xfrm>
          <a:prstGeom prst="rect">
            <a:avLst/>
          </a:prstGeom>
          <a:noFill/>
          <a:ln>
            <a:solidFill>
              <a:srgbClr val="00958E"/>
            </a:solidFill>
          </a:ln>
        </p:spPr>
      </p:pic>
    </p:spTree>
  </p:cSld>
  <p:clrMapOvr>
    <a:masterClrMapping/>
  </p:clrMapOvr>
  <p:transition spd="slow">
    <p:wipe dir="r"/>
  </p:transition>
</p:sld>
</file>

<file path=ppt/slides/slide19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5F13E125-7CFD-5C27-E825-032F502B845F}"/>
              </a:ext>
            </a:extLst>
          </p:cNvPr>
          <p:cNvSpPr txBox="1"/>
          <p:nvPr/>
        </p:nvSpPr>
        <p:spPr>
          <a:xfrm>
            <a:off x="157808" y="1115873"/>
            <a:ext cx="5046885"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appropriately client centric and commercially aware?</a:t>
            </a:r>
          </a:p>
        </p:txBody>
      </p:sp>
      <p:pic>
        <p:nvPicPr>
          <p:cNvPr id="8" name="Picture 7">
            <a:extLst>
              <a:ext uri="{FF2B5EF4-FFF2-40B4-BE49-F238E27FC236}">
                <a16:creationId xmlns:a16="http://schemas.microsoft.com/office/drawing/2014/main" id="{3E3BD7D0-42A0-BEF5-F22C-8A84F8058140}"/>
              </a:ext>
            </a:extLst>
          </p:cNvPr>
          <p:cNvPicPr>
            <a:picLocks noChangeAspect="1"/>
          </p:cNvPicPr>
          <p:nvPr/>
        </p:nvPicPr>
        <p:blipFill rotWithShape="1">
          <a:blip r:embed="rId3"/>
          <a:srcRect l="9680" t="9353" r="16880" b="8833"/>
          <a:stretch/>
        </p:blipFill>
        <p:spPr>
          <a:xfrm>
            <a:off x="157808" y="1988840"/>
            <a:ext cx="5046886" cy="2340000"/>
          </a:xfrm>
          <a:prstGeom prst="rect">
            <a:avLst/>
          </a:prstGeom>
          <a:noFill/>
          <a:ln>
            <a:solidFill>
              <a:srgbClr val="00958E"/>
            </a:solidFill>
          </a:ln>
        </p:spPr>
      </p:pic>
      <p:sp>
        <p:nvSpPr>
          <p:cNvPr id="11" name="TextBox 10">
            <a:extLst>
              <a:ext uri="{FF2B5EF4-FFF2-40B4-BE49-F238E27FC236}">
                <a16:creationId xmlns:a16="http://schemas.microsoft.com/office/drawing/2014/main" id="{92A92BC2-BF7E-C37A-7F86-9673975048D3}"/>
              </a:ext>
            </a:extLst>
          </p:cNvPr>
          <p:cNvSpPr txBox="1"/>
          <p:nvPr/>
        </p:nvSpPr>
        <p:spPr>
          <a:xfrm>
            <a:off x="5317676" y="1306135"/>
            <a:ext cx="5472107"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responsive?</a:t>
            </a:r>
          </a:p>
        </p:txBody>
      </p:sp>
      <p:pic>
        <p:nvPicPr>
          <p:cNvPr id="12" name="Picture 11">
            <a:extLst>
              <a:ext uri="{FF2B5EF4-FFF2-40B4-BE49-F238E27FC236}">
                <a16:creationId xmlns:a16="http://schemas.microsoft.com/office/drawing/2014/main" id="{75F52804-D0A8-149D-01F5-CC919F37BAD0}"/>
              </a:ext>
            </a:extLst>
          </p:cNvPr>
          <p:cNvPicPr>
            <a:picLocks noChangeAspect="1"/>
          </p:cNvPicPr>
          <p:nvPr/>
        </p:nvPicPr>
        <p:blipFill rotWithShape="1">
          <a:blip r:embed="rId4"/>
          <a:srcRect r="16785" b="14499"/>
          <a:stretch/>
        </p:blipFill>
        <p:spPr>
          <a:xfrm>
            <a:off x="5317677" y="1988840"/>
            <a:ext cx="5472107" cy="2340000"/>
          </a:xfrm>
          <a:prstGeom prst="rect">
            <a:avLst/>
          </a:prstGeom>
          <a:noFill/>
          <a:ln>
            <a:solidFill>
              <a:srgbClr val="00958E"/>
            </a:solidFill>
          </a:ln>
        </p:spPr>
      </p:pic>
    </p:spTree>
    <p:extLst>
      <p:ext uri="{BB962C8B-B14F-4D97-AF65-F5344CB8AC3E}">
        <p14:creationId xmlns:p14="http://schemas.microsoft.com/office/powerpoint/2010/main" val="3666479531"/>
      </p:ext>
    </p:extLst>
  </p:cSld>
  <p:clrMapOvr>
    <a:masterClrMapping/>
  </p:clrMapOvr>
  <p:transition spd="slow">
    <p:wipe dir="r"/>
  </p:transition>
</p:sld>
</file>

<file path=ppt/slides/slide19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9" name="TextBox 8">
            <a:extLst>
              <a:ext uri="{FF2B5EF4-FFF2-40B4-BE49-F238E27FC236}">
                <a16:creationId xmlns:a16="http://schemas.microsoft.com/office/drawing/2014/main" id="{FF91B54B-7D39-4DED-BB0D-74CB95FB2E4D}"/>
              </a:ext>
            </a:extLst>
          </p:cNvPr>
          <p:cNvSpPr txBox="1"/>
          <p:nvPr/>
        </p:nvSpPr>
        <p:spPr>
          <a:xfrm>
            <a:off x="85800" y="1106632"/>
            <a:ext cx="4594320"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adaptable and flexible?? </a:t>
            </a:r>
          </a:p>
        </p:txBody>
      </p:sp>
      <p:pic>
        <p:nvPicPr>
          <p:cNvPr id="10" name="Picture 9">
            <a:extLst>
              <a:ext uri="{FF2B5EF4-FFF2-40B4-BE49-F238E27FC236}">
                <a16:creationId xmlns:a16="http://schemas.microsoft.com/office/drawing/2014/main" id="{20352F2B-D237-B00B-B942-A18B6C890539}"/>
              </a:ext>
            </a:extLst>
          </p:cNvPr>
          <p:cNvPicPr>
            <a:picLocks noChangeAspect="1"/>
          </p:cNvPicPr>
          <p:nvPr/>
        </p:nvPicPr>
        <p:blipFill rotWithShape="1">
          <a:blip r:embed="rId3"/>
          <a:srcRect l="8639" t="7856" r="16065"/>
          <a:stretch/>
        </p:blipFill>
        <p:spPr>
          <a:xfrm>
            <a:off x="85800" y="1916832"/>
            <a:ext cx="4594319" cy="2340000"/>
          </a:xfrm>
          <a:prstGeom prst="rect">
            <a:avLst/>
          </a:prstGeom>
          <a:noFill/>
          <a:ln>
            <a:solidFill>
              <a:srgbClr val="00958E"/>
            </a:solidFill>
          </a:ln>
        </p:spPr>
      </p:pic>
      <p:sp>
        <p:nvSpPr>
          <p:cNvPr id="11" name="TextBox 10">
            <a:extLst>
              <a:ext uri="{FF2B5EF4-FFF2-40B4-BE49-F238E27FC236}">
                <a16:creationId xmlns:a16="http://schemas.microsoft.com/office/drawing/2014/main" id="{B488822D-C5F8-5D29-DAD2-133BF3C1CA40}"/>
              </a:ext>
            </a:extLst>
          </p:cNvPr>
          <p:cNvSpPr txBox="1"/>
          <p:nvPr/>
        </p:nvSpPr>
        <p:spPr>
          <a:xfrm>
            <a:off x="4795456" y="1106632"/>
            <a:ext cx="609154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the team work with you in a collaborative way? </a:t>
            </a:r>
          </a:p>
        </p:txBody>
      </p:sp>
      <p:pic>
        <p:nvPicPr>
          <p:cNvPr id="12" name="Picture 11">
            <a:extLst>
              <a:ext uri="{FF2B5EF4-FFF2-40B4-BE49-F238E27FC236}">
                <a16:creationId xmlns:a16="http://schemas.microsoft.com/office/drawing/2014/main" id="{754D6448-B136-0536-3AE6-03CF0025FD16}"/>
              </a:ext>
            </a:extLst>
          </p:cNvPr>
          <p:cNvPicPr>
            <a:picLocks noChangeAspect="1"/>
          </p:cNvPicPr>
          <p:nvPr/>
        </p:nvPicPr>
        <p:blipFill rotWithShape="1">
          <a:blip r:embed="rId4"/>
          <a:srcRect l="4737" t="12843" r="16785" b="14499"/>
          <a:stretch/>
        </p:blipFill>
        <p:spPr>
          <a:xfrm>
            <a:off x="4795456" y="1916832"/>
            <a:ext cx="6072857" cy="2340000"/>
          </a:xfrm>
          <a:prstGeom prst="rect">
            <a:avLst/>
          </a:prstGeom>
          <a:noFill/>
          <a:ln>
            <a:solidFill>
              <a:srgbClr val="00958E"/>
            </a:solidFill>
          </a:ln>
        </p:spPr>
      </p:pic>
    </p:spTree>
    <p:extLst>
      <p:ext uri="{BB962C8B-B14F-4D97-AF65-F5344CB8AC3E}">
        <p14:creationId xmlns:p14="http://schemas.microsoft.com/office/powerpoint/2010/main" val="364179480"/>
      </p:ext>
    </p:extLst>
  </p:cSld>
  <p:clrMapOvr>
    <a:masterClrMapping/>
  </p:clrMapOvr>
  <p:transition spd="slow">
    <p:wipe dir="r"/>
  </p:transition>
</p:sld>
</file>

<file path=ppt/slides/slide19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41B05A49-5A11-129B-0A44-A846D8B323A8}"/>
              </a:ext>
            </a:extLst>
          </p:cNvPr>
          <p:cNvSpPr txBox="1"/>
          <p:nvPr/>
        </p:nvSpPr>
        <p:spPr>
          <a:xfrm>
            <a:off x="85800" y="1772816"/>
            <a:ext cx="5894100"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people, skills and resources </a:t>
            </a:r>
          </a:p>
        </p:txBody>
      </p:sp>
      <p:pic>
        <p:nvPicPr>
          <p:cNvPr id="6" name="Picture 5">
            <a:extLst>
              <a:ext uri="{FF2B5EF4-FFF2-40B4-BE49-F238E27FC236}">
                <a16:creationId xmlns:a16="http://schemas.microsoft.com/office/drawing/2014/main" id="{353C09E7-F290-2C8D-B026-3296409BCEE4}"/>
              </a:ext>
            </a:extLst>
          </p:cNvPr>
          <p:cNvPicPr>
            <a:picLocks noChangeAspect="1"/>
          </p:cNvPicPr>
          <p:nvPr/>
        </p:nvPicPr>
        <p:blipFill rotWithShape="1">
          <a:blip r:embed="rId3"/>
          <a:srcRect l="4736" t="12843" r="15345" b="17959"/>
          <a:stretch/>
        </p:blipFill>
        <p:spPr>
          <a:xfrm>
            <a:off x="85800" y="2348880"/>
            <a:ext cx="5894100" cy="2124000"/>
          </a:xfrm>
          <a:prstGeom prst="rect">
            <a:avLst/>
          </a:prstGeom>
          <a:noFill/>
          <a:ln>
            <a:solidFill>
              <a:srgbClr val="00958E"/>
            </a:solidFill>
          </a:ln>
        </p:spPr>
      </p:pic>
      <p:sp>
        <p:nvSpPr>
          <p:cNvPr id="7" name="TextBox 6">
            <a:extLst>
              <a:ext uri="{FF2B5EF4-FFF2-40B4-BE49-F238E27FC236}">
                <a16:creationId xmlns:a16="http://schemas.microsoft.com/office/drawing/2014/main" id="{7AE957C1-B25C-3C75-6029-B8D0DCA9181B}"/>
              </a:ext>
            </a:extLst>
          </p:cNvPr>
          <p:cNvSpPr txBox="1"/>
          <p:nvPr/>
        </p:nvSpPr>
        <p:spPr>
          <a:xfrm>
            <a:off x="6138323" y="1782750"/>
            <a:ext cx="4731796"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Chemistry and working relationships </a:t>
            </a:r>
          </a:p>
        </p:txBody>
      </p:sp>
      <p:pic>
        <p:nvPicPr>
          <p:cNvPr id="8" name="Picture 7">
            <a:extLst>
              <a:ext uri="{FF2B5EF4-FFF2-40B4-BE49-F238E27FC236}">
                <a16:creationId xmlns:a16="http://schemas.microsoft.com/office/drawing/2014/main" id="{3A09FEBA-5776-66F0-6380-CD0AA3F12616}"/>
              </a:ext>
            </a:extLst>
          </p:cNvPr>
          <p:cNvPicPr>
            <a:picLocks noChangeAspect="1"/>
          </p:cNvPicPr>
          <p:nvPr/>
        </p:nvPicPr>
        <p:blipFill rotWithShape="1">
          <a:blip r:embed="rId4"/>
          <a:srcRect l="8336" t="11113" r="16785" b="7579"/>
          <a:stretch/>
        </p:blipFill>
        <p:spPr>
          <a:xfrm>
            <a:off x="6138323" y="2345105"/>
            <a:ext cx="4699915" cy="2124000"/>
          </a:xfrm>
          <a:prstGeom prst="rect">
            <a:avLst/>
          </a:prstGeom>
          <a:noFill/>
          <a:ln>
            <a:solidFill>
              <a:srgbClr val="00958E"/>
            </a:solidFill>
          </a:ln>
        </p:spPr>
      </p:pic>
    </p:spTree>
  </p:cSld>
  <p:clrMapOvr>
    <a:masterClrMapping/>
  </p:clrMapOvr>
  <p:transition spd="slow">
    <p:wipe dir="r"/>
  </p:transition>
</p:sld>
</file>

<file path=ppt/slides/slide19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53607A74-4F34-A940-5CD4-0DE6FC1A0614}"/>
              </a:ext>
            </a:extLst>
          </p:cNvPr>
          <p:cNvSpPr txBox="1"/>
          <p:nvPr/>
        </p:nvSpPr>
        <p:spPr>
          <a:xfrm>
            <a:off x="877887" y="1208946"/>
            <a:ext cx="416182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doing an exceptional job? </a:t>
            </a:r>
          </a:p>
        </p:txBody>
      </p:sp>
      <p:pic>
        <p:nvPicPr>
          <p:cNvPr id="8" name="Picture 7">
            <a:extLst>
              <a:ext uri="{FF2B5EF4-FFF2-40B4-BE49-F238E27FC236}">
                <a16:creationId xmlns:a16="http://schemas.microsoft.com/office/drawing/2014/main" id="{7665471B-AEA3-16E9-8746-90DBA13FB661}"/>
              </a:ext>
            </a:extLst>
          </p:cNvPr>
          <p:cNvPicPr>
            <a:picLocks noChangeAspect="1"/>
          </p:cNvPicPr>
          <p:nvPr/>
        </p:nvPicPr>
        <p:blipFill rotWithShape="1">
          <a:blip r:embed="rId3"/>
          <a:srcRect l="20576" t="11113" r="14626"/>
          <a:stretch/>
        </p:blipFill>
        <p:spPr>
          <a:xfrm>
            <a:off x="877888" y="2058825"/>
            <a:ext cx="4161823" cy="2376000"/>
          </a:xfrm>
          <a:prstGeom prst="rect">
            <a:avLst/>
          </a:prstGeom>
          <a:noFill/>
          <a:ln>
            <a:solidFill>
              <a:srgbClr val="00958E"/>
            </a:solidFill>
          </a:ln>
        </p:spPr>
      </p:pic>
      <p:sp>
        <p:nvSpPr>
          <p:cNvPr id="9" name="TextBox 8">
            <a:extLst>
              <a:ext uri="{FF2B5EF4-FFF2-40B4-BE49-F238E27FC236}">
                <a16:creationId xmlns:a16="http://schemas.microsoft.com/office/drawing/2014/main" id="{19F5140C-0C3D-66EC-E226-549AEB7F6181}"/>
              </a:ext>
            </a:extLst>
          </p:cNvPr>
          <p:cNvSpPr txBox="1"/>
          <p:nvPr/>
        </p:nvSpPr>
        <p:spPr>
          <a:xfrm>
            <a:off x="5716355" y="1340768"/>
            <a:ext cx="4867269"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underperforming?</a:t>
            </a:r>
          </a:p>
        </p:txBody>
      </p:sp>
      <p:pic>
        <p:nvPicPr>
          <p:cNvPr id="10" name="Picture 9">
            <a:extLst>
              <a:ext uri="{FF2B5EF4-FFF2-40B4-BE49-F238E27FC236}">
                <a16:creationId xmlns:a16="http://schemas.microsoft.com/office/drawing/2014/main" id="{74E9F982-FD90-4CDF-E3E4-07B90D47088D}"/>
              </a:ext>
            </a:extLst>
          </p:cNvPr>
          <p:cNvPicPr>
            <a:picLocks noChangeAspect="1"/>
          </p:cNvPicPr>
          <p:nvPr/>
        </p:nvPicPr>
        <p:blipFill rotWithShape="1">
          <a:blip r:embed="rId4"/>
          <a:srcRect l="14096" t="9383" r="14625" b="7580"/>
          <a:stretch/>
        </p:blipFill>
        <p:spPr>
          <a:xfrm>
            <a:off x="5683125" y="2058825"/>
            <a:ext cx="4900500" cy="2376000"/>
          </a:xfrm>
          <a:prstGeom prst="rect">
            <a:avLst/>
          </a:prstGeom>
          <a:noFill/>
          <a:ln>
            <a:solidFill>
              <a:srgbClr val="00958E"/>
            </a:solidFill>
          </a:ln>
        </p:spPr>
      </p:pic>
    </p:spTree>
  </p:cSld>
  <p:clrMapOvr>
    <a:masterClrMapping/>
  </p:clrMapOvr>
  <p:transition spd="slow">
    <p:wipe dir="r"/>
  </p:transition>
</p:sld>
</file>

<file path=ppt/slides/slide19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39D7014A-7EC5-7087-3529-F889C10E086D}"/>
              </a:ext>
            </a:extLst>
          </p:cNvPr>
          <p:cNvSpPr txBox="1"/>
          <p:nvPr/>
        </p:nvSpPr>
        <p:spPr>
          <a:xfrm>
            <a:off x="322768" y="1484783"/>
            <a:ext cx="5230588"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accessible? </a:t>
            </a:r>
          </a:p>
        </p:txBody>
      </p:sp>
      <p:pic>
        <p:nvPicPr>
          <p:cNvPr id="8" name="Picture 7">
            <a:extLst>
              <a:ext uri="{FF2B5EF4-FFF2-40B4-BE49-F238E27FC236}">
                <a16:creationId xmlns:a16="http://schemas.microsoft.com/office/drawing/2014/main" id="{BDB9DDF8-69D8-87B6-3F96-25CE4A46A57C}"/>
              </a:ext>
            </a:extLst>
          </p:cNvPr>
          <p:cNvPicPr>
            <a:picLocks noChangeAspect="1"/>
          </p:cNvPicPr>
          <p:nvPr/>
        </p:nvPicPr>
        <p:blipFill rotWithShape="1">
          <a:blip r:embed="rId3"/>
          <a:srcRect l="1856" t="2463" r="16065" b="9309"/>
          <a:stretch/>
        </p:blipFill>
        <p:spPr>
          <a:xfrm>
            <a:off x="322768" y="2060848"/>
            <a:ext cx="5230588" cy="2340000"/>
          </a:xfrm>
          <a:prstGeom prst="rect">
            <a:avLst/>
          </a:prstGeom>
          <a:noFill/>
          <a:ln>
            <a:solidFill>
              <a:srgbClr val="00958E"/>
            </a:solidFill>
          </a:ln>
        </p:spPr>
      </p:pic>
      <p:sp>
        <p:nvSpPr>
          <p:cNvPr id="9" name="TextBox 8">
            <a:extLst>
              <a:ext uri="{FF2B5EF4-FFF2-40B4-BE49-F238E27FC236}">
                <a16:creationId xmlns:a16="http://schemas.microsoft.com/office/drawing/2014/main" id="{5FE1F7A5-934B-E244-6BED-664DB677D3EB}"/>
              </a:ext>
            </a:extLst>
          </p:cNvPr>
          <p:cNvSpPr txBox="1"/>
          <p:nvPr/>
        </p:nvSpPr>
        <p:spPr>
          <a:xfrm>
            <a:off x="5846440" y="1232074"/>
            <a:ext cx="4680520"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feel if the key people on your account left?</a:t>
            </a:r>
          </a:p>
        </p:txBody>
      </p:sp>
      <p:pic>
        <p:nvPicPr>
          <p:cNvPr id="10" name="Picture 9">
            <a:extLst>
              <a:ext uri="{FF2B5EF4-FFF2-40B4-BE49-F238E27FC236}">
                <a16:creationId xmlns:a16="http://schemas.microsoft.com/office/drawing/2014/main" id="{0E0DB180-0914-43A9-C972-FB9DE7B7464D}"/>
              </a:ext>
            </a:extLst>
          </p:cNvPr>
          <p:cNvPicPr>
            <a:picLocks noChangeAspect="1"/>
          </p:cNvPicPr>
          <p:nvPr/>
        </p:nvPicPr>
        <p:blipFill rotWithShape="1">
          <a:blip r:embed="rId4"/>
          <a:srcRect l="1136" r="16065"/>
          <a:stretch/>
        </p:blipFill>
        <p:spPr>
          <a:xfrm>
            <a:off x="5846440" y="2060848"/>
            <a:ext cx="4655304" cy="2340000"/>
          </a:xfrm>
          <a:prstGeom prst="rect">
            <a:avLst/>
          </a:prstGeom>
          <a:noFill/>
          <a:ln>
            <a:solidFill>
              <a:srgbClr val="00958E"/>
            </a:solidFill>
          </a:ln>
        </p:spPr>
      </p:pic>
    </p:spTree>
  </p:cSld>
  <p:clrMapOvr>
    <a:masterClrMapping/>
  </p:clrMapOvr>
  <p:transition spd="slow">
    <p:wipe dir="r"/>
  </p:transition>
</p:sld>
</file>

<file path=ppt/slides/slide19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06632209-1A9E-216D-439C-5C0F7F0F2558}"/>
              </a:ext>
            </a:extLst>
          </p:cNvPr>
          <p:cNvSpPr txBox="1"/>
          <p:nvPr/>
        </p:nvSpPr>
        <p:spPr>
          <a:xfrm>
            <a:off x="301824" y="1268338"/>
            <a:ext cx="4773600"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well does the agency understand your business? </a:t>
            </a:r>
          </a:p>
        </p:txBody>
      </p:sp>
      <p:pic>
        <p:nvPicPr>
          <p:cNvPr id="8" name="Picture 7">
            <a:extLst>
              <a:ext uri="{FF2B5EF4-FFF2-40B4-BE49-F238E27FC236}">
                <a16:creationId xmlns:a16="http://schemas.microsoft.com/office/drawing/2014/main" id="{AE37BB79-577B-A04E-B613-C3712906DF77}"/>
              </a:ext>
            </a:extLst>
          </p:cNvPr>
          <p:cNvPicPr>
            <a:picLocks noChangeAspect="1"/>
          </p:cNvPicPr>
          <p:nvPr/>
        </p:nvPicPr>
        <p:blipFill rotWithShape="1">
          <a:blip r:embed="rId3"/>
          <a:srcRect l="9776" t="4193" r="16785" b="9310"/>
          <a:stretch/>
        </p:blipFill>
        <p:spPr>
          <a:xfrm>
            <a:off x="301824" y="2132856"/>
            <a:ext cx="4773600" cy="2340000"/>
          </a:xfrm>
          <a:prstGeom prst="rect">
            <a:avLst/>
          </a:prstGeom>
          <a:noFill/>
          <a:ln>
            <a:solidFill>
              <a:srgbClr val="00958E"/>
            </a:solidFill>
          </a:ln>
        </p:spPr>
      </p:pic>
      <p:sp>
        <p:nvSpPr>
          <p:cNvPr id="9" name="TextBox 8">
            <a:extLst>
              <a:ext uri="{FF2B5EF4-FFF2-40B4-BE49-F238E27FC236}">
                <a16:creationId xmlns:a16="http://schemas.microsoft.com/office/drawing/2014/main" id="{51F4DA05-70BC-30EB-1816-5013F628D3E7}"/>
              </a:ext>
            </a:extLst>
          </p:cNvPr>
          <p:cNvSpPr txBox="1"/>
          <p:nvPr/>
        </p:nvSpPr>
        <p:spPr>
          <a:xfrm>
            <a:off x="5414392" y="1484783"/>
            <a:ext cx="5194800"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strategic and creative input?</a:t>
            </a:r>
          </a:p>
        </p:txBody>
      </p:sp>
      <p:pic>
        <p:nvPicPr>
          <p:cNvPr id="10" name="Picture 9">
            <a:extLst>
              <a:ext uri="{FF2B5EF4-FFF2-40B4-BE49-F238E27FC236}">
                <a16:creationId xmlns:a16="http://schemas.microsoft.com/office/drawing/2014/main" id="{75064816-51DA-2118-D2E8-00E22AF9BC06}"/>
              </a:ext>
            </a:extLst>
          </p:cNvPr>
          <p:cNvPicPr>
            <a:picLocks noChangeAspect="1"/>
          </p:cNvPicPr>
          <p:nvPr/>
        </p:nvPicPr>
        <p:blipFill rotWithShape="1">
          <a:blip r:embed="rId4"/>
          <a:srcRect l="3296" t="2463" r="16785" b="11039"/>
          <a:stretch/>
        </p:blipFill>
        <p:spPr>
          <a:xfrm>
            <a:off x="5414392" y="2132856"/>
            <a:ext cx="5194800" cy="2340000"/>
          </a:xfrm>
          <a:prstGeom prst="rect">
            <a:avLst/>
          </a:prstGeom>
          <a:noFill/>
          <a:ln>
            <a:solidFill>
              <a:srgbClr val="00958E"/>
            </a:solidFill>
          </a:ln>
        </p:spPr>
      </p:pic>
    </p:spTree>
  </p:cSld>
  <p:clrMapOvr>
    <a:masterClrMapping/>
  </p:clrMapOvr>
  <p:transition spd="slow">
    <p:wipe dir="r"/>
  </p:transition>
</p:sld>
</file>

<file path=ppt/slides/slide19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C6213D57-47B4-5923-DC77-F643F5BC3261}"/>
              </a:ext>
            </a:extLst>
          </p:cNvPr>
          <p:cNvSpPr txBox="1"/>
          <p:nvPr/>
        </p:nvSpPr>
        <p:spPr>
          <a:xfrm>
            <a:off x="661864" y="1659309"/>
            <a:ext cx="4204449"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output ?</a:t>
            </a:r>
          </a:p>
        </p:txBody>
      </p:sp>
      <p:pic>
        <p:nvPicPr>
          <p:cNvPr id="8" name="Picture 7">
            <a:extLst>
              <a:ext uri="{FF2B5EF4-FFF2-40B4-BE49-F238E27FC236}">
                <a16:creationId xmlns:a16="http://schemas.microsoft.com/office/drawing/2014/main" id="{3428EAD3-1348-5852-C18A-65AA3F79A0F1}"/>
              </a:ext>
            </a:extLst>
          </p:cNvPr>
          <p:cNvPicPr>
            <a:picLocks noChangeAspect="1"/>
          </p:cNvPicPr>
          <p:nvPr/>
        </p:nvPicPr>
        <p:blipFill rotWithShape="1">
          <a:blip r:embed="rId3"/>
          <a:srcRect l="13376" t="4193" r="16065"/>
          <a:stretch/>
        </p:blipFill>
        <p:spPr>
          <a:xfrm>
            <a:off x="661864" y="2241000"/>
            <a:ext cx="4204449" cy="2376000"/>
          </a:xfrm>
          <a:prstGeom prst="rect">
            <a:avLst/>
          </a:prstGeom>
          <a:noFill/>
          <a:ln>
            <a:solidFill>
              <a:srgbClr val="00958E"/>
            </a:solidFill>
          </a:ln>
        </p:spPr>
      </p:pic>
      <p:sp>
        <p:nvSpPr>
          <p:cNvPr id="9" name="TextBox 8">
            <a:extLst>
              <a:ext uri="{FF2B5EF4-FFF2-40B4-BE49-F238E27FC236}">
                <a16:creationId xmlns:a16="http://schemas.microsoft.com/office/drawing/2014/main" id="{66BB49BA-E16F-F564-77D2-8820B42000D1}"/>
              </a:ext>
            </a:extLst>
          </p:cNvPr>
          <p:cNvSpPr txBox="1"/>
          <p:nvPr/>
        </p:nvSpPr>
        <p:spPr>
          <a:xfrm>
            <a:off x="5342384" y="1659309"/>
            <a:ext cx="5107922"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they deliver on time and budget?</a:t>
            </a:r>
          </a:p>
        </p:txBody>
      </p:sp>
      <p:pic>
        <p:nvPicPr>
          <p:cNvPr id="10" name="Picture 9">
            <a:extLst>
              <a:ext uri="{FF2B5EF4-FFF2-40B4-BE49-F238E27FC236}">
                <a16:creationId xmlns:a16="http://schemas.microsoft.com/office/drawing/2014/main" id="{5BF984D0-DA62-72BA-790E-37B5FF72ED4E}"/>
              </a:ext>
            </a:extLst>
          </p:cNvPr>
          <p:cNvPicPr>
            <a:picLocks noChangeAspect="1"/>
          </p:cNvPicPr>
          <p:nvPr/>
        </p:nvPicPr>
        <p:blipFill rotWithShape="1">
          <a:blip r:embed="rId4"/>
          <a:srcRect l="1136" r="14624" b="5849"/>
          <a:stretch/>
        </p:blipFill>
        <p:spPr>
          <a:xfrm>
            <a:off x="5342384" y="2241000"/>
            <a:ext cx="5107922" cy="2376000"/>
          </a:xfrm>
          <a:prstGeom prst="rect">
            <a:avLst/>
          </a:prstGeom>
          <a:noFill/>
          <a:ln>
            <a:solidFill>
              <a:srgbClr val="00958E"/>
            </a:solidFill>
          </a:ln>
        </p:spPr>
      </p:pic>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99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Differences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1. Difference 1</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Content Placeholder 8" descr="Dominoes falling in a row">
            <a:extLst>
              <a:ext uri="{FF2B5EF4-FFF2-40B4-BE49-F238E27FC236}">
                <a16:creationId xmlns:a16="http://schemas.microsoft.com/office/drawing/2014/main" id="{D5E7A3DF-052D-9AC2-C0FF-C23A57C4700C}"/>
              </a:ext>
            </a:extLst>
          </p:cNvPr>
          <p:cNvPicPr>
            <a:picLocks noChangeAspect="1"/>
          </p:cNvPicPr>
          <p:nvPr/>
        </p:nvPicPr>
        <p:blipFill rotWithShape="1">
          <a:blip r:embed="rId3"/>
          <a:srcRect t="2200" r="-5" b="-5"/>
          <a:stretch/>
        </p:blipFill>
        <p:spPr>
          <a:xfrm>
            <a:off x="301824" y="1628800"/>
            <a:ext cx="4040188" cy="2963466"/>
          </a:xfrm>
          <a:prstGeom prst="rect">
            <a:avLst/>
          </a:prstGeom>
          <a:noFill/>
        </p:spPr>
      </p:pic>
    </p:spTree>
    <p:extLst>
      <p:ext uri="{BB962C8B-B14F-4D97-AF65-F5344CB8AC3E}">
        <p14:creationId xmlns:p14="http://schemas.microsoft.com/office/powerpoint/2010/main" val="9542536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2D3DFEF7-78B9-B6A0-D8B3-B53E81166013}"/>
              </a:ext>
            </a:extLst>
          </p:cNvPr>
          <p:cNvSpPr txBox="1"/>
          <p:nvPr/>
        </p:nvSpPr>
        <p:spPr>
          <a:xfrm>
            <a:off x="355474" y="1304504"/>
            <a:ext cx="4849119"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aware are you of the services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offers?</a:t>
            </a:r>
          </a:p>
        </p:txBody>
      </p:sp>
      <p:pic>
        <p:nvPicPr>
          <p:cNvPr id="8" name="Picture 7">
            <a:extLst>
              <a:ext uri="{FF2B5EF4-FFF2-40B4-BE49-F238E27FC236}">
                <a16:creationId xmlns:a16="http://schemas.microsoft.com/office/drawing/2014/main" id="{0BDDA452-2EC1-633C-0493-97D6F36DED99}"/>
              </a:ext>
            </a:extLst>
          </p:cNvPr>
          <p:cNvPicPr>
            <a:picLocks noChangeAspect="1"/>
          </p:cNvPicPr>
          <p:nvPr/>
        </p:nvPicPr>
        <p:blipFill rotWithShape="1">
          <a:blip r:embed="rId3"/>
          <a:srcRect l="4017" t="733" r="15345" b="5848"/>
          <a:stretch/>
        </p:blipFill>
        <p:spPr>
          <a:xfrm>
            <a:off x="351261" y="2060848"/>
            <a:ext cx="4853332" cy="2340000"/>
          </a:xfrm>
          <a:prstGeom prst="rect">
            <a:avLst/>
          </a:prstGeom>
          <a:noFill/>
          <a:ln>
            <a:solidFill>
              <a:srgbClr val="00958E"/>
            </a:solidFill>
          </a:ln>
        </p:spPr>
      </p:pic>
      <p:sp>
        <p:nvSpPr>
          <p:cNvPr id="9" name="TextBox 8">
            <a:extLst>
              <a:ext uri="{FF2B5EF4-FFF2-40B4-BE49-F238E27FC236}">
                <a16:creationId xmlns:a16="http://schemas.microsoft.com/office/drawing/2014/main" id="{12CD5471-845A-962B-E2C6-4724058ECB95}"/>
              </a:ext>
            </a:extLst>
          </p:cNvPr>
          <p:cNvSpPr txBox="1"/>
          <p:nvPr/>
        </p:nvSpPr>
        <p:spPr>
          <a:xfrm>
            <a:off x="5615706" y="1252285"/>
            <a:ext cx="491125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like to know more of what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a:t>
            </a:r>
          </a:p>
        </p:txBody>
      </p:sp>
      <p:pic>
        <p:nvPicPr>
          <p:cNvPr id="10" name="Picture 9">
            <a:extLst>
              <a:ext uri="{FF2B5EF4-FFF2-40B4-BE49-F238E27FC236}">
                <a16:creationId xmlns:a16="http://schemas.microsoft.com/office/drawing/2014/main" id="{224FDFBE-E553-4B0B-7D51-8248249D5727}"/>
              </a:ext>
            </a:extLst>
          </p:cNvPr>
          <p:cNvPicPr>
            <a:picLocks noChangeAspect="1"/>
          </p:cNvPicPr>
          <p:nvPr/>
        </p:nvPicPr>
        <p:blipFill rotWithShape="1">
          <a:blip r:embed="rId4"/>
          <a:srcRect l="8336" r="15345" b="12769"/>
          <a:stretch/>
        </p:blipFill>
        <p:spPr>
          <a:xfrm>
            <a:off x="5607845" y="2060848"/>
            <a:ext cx="4919115" cy="2340000"/>
          </a:xfrm>
          <a:prstGeom prst="rect">
            <a:avLst/>
          </a:prstGeom>
          <a:noFill/>
          <a:ln>
            <a:solidFill>
              <a:srgbClr val="00958E"/>
            </a:solidFill>
          </a:ln>
        </p:spPr>
      </p:pic>
    </p:spTree>
  </p:cSld>
  <p:clrMapOvr>
    <a:masterClrMapping/>
  </p:clrMapOvr>
  <p:transition spd="slow">
    <p:wipe dir="r"/>
  </p:transition>
</p:sld>
</file>

<file path=ppt/slides/slide20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DFE3C0E0-F631-44AB-99A9-E52C2DB32ECE}"/>
              </a:ext>
            </a:extLst>
          </p:cNvPr>
          <p:cNvSpPr txBox="1"/>
          <p:nvPr/>
        </p:nvSpPr>
        <p:spPr>
          <a:xfrm>
            <a:off x="13792" y="1632062"/>
            <a:ext cx="5877209"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add value or make a positive difference to your business?</a:t>
            </a:r>
          </a:p>
        </p:txBody>
      </p:sp>
      <p:pic>
        <p:nvPicPr>
          <p:cNvPr id="8" name="Picture 7">
            <a:extLst>
              <a:ext uri="{FF2B5EF4-FFF2-40B4-BE49-F238E27FC236}">
                <a16:creationId xmlns:a16="http://schemas.microsoft.com/office/drawing/2014/main" id="{57A6D396-8DF0-A8E9-086C-29438DE6D7C8}"/>
              </a:ext>
            </a:extLst>
          </p:cNvPr>
          <p:cNvPicPr>
            <a:picLocks noChangeAspect="1"/>
          </p:cNvPicPr>
          <p:nvPr/>
        </p:nvPicPr>
        <p:blipFill rotWithShape="1">
          <a:blip r:embed="rId3"/>
          <a:srcRect l="6080" t="13839" r="16161" b="11773"/>
          <a:stretch/>
        </p:blipFill>
        <p:spPr>
          <a:xfrm>
            <a:off x="36650" y="2420888"/>
            <a:ext cx="5877209" cy="2340000"/>
          </a:xfrm>
          <a:prstGeom prst="rect">
            <a:avLst/>
          </a:prstGeom>
          <a:noFill/>
          <a:ln>
            <a:solidFill>
              <a:srgbClr val="00958E"/>
            </a:solidFill>
          </a:ln>
        </p:spPr>
      </p:pic>
      <p:sp>
        <p:nvSpPr>
          <p:cNvPr id="9" name="TextBox 8">
            <a:extLst>
              <a:ext uri="{FF2B5EF4-FFF2-40B4-BE49-F238E27FC236}">
                <a16:creationId xmlns:a16="http://schemas.microsoft.com/office/drawing/2014/main" id="{8DC4E59E-3E87-0D57-F4AA-D27591FA86E5}"/>
              </a:ext>
            </a:extLst>
          </p:cNvPr>
          <p:cNvSpPr txBox="1"/>
          <p:nvPr/>
        </p:nvSpPr>
        <p:spPr>
          <a:xfrm>
            <a:off x="6013314" y="1664544"/>
            <a:ext cx="4879838"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sufficiently proactive?</a:t>
            </a:r>
          </a:p>
        </p:txBody>
      </p:sp>
      <p:pic>
        <p:nvPicPr>
          <p:cNvPr id="10" name="Picture 9">
            <a:extLst>
              <a:ext uri="{FF2B5EF4-FFF2-40B4-BE49-F238E27FC236}">
                <a16:creationId xmlns:a16="http://schemas.microsoft.com/office/drawing/2014/main" id="{1E6D1520-F586-8814-EE75-3CA656AC363C}"/>
              </a:ext>
            </a:extLst>
          </p:cNvPr>
          <p:cNvPicPr>
            <a:picLocks noChangeAspect="1"/>
          </p:cNvPicPr>
          <p:nvPr/>
        </p:nvPicPr>
        <p:blipFill rotWithShape="1">
          <a:blip r:embed="rId4"/>
          <a:srcRect t="2463" r="15345"/>
          <a:stretch/>
        </p:blipFill>
        <p:spPr>
          <a:xfrm>
            <a:off x="6013314" y="2420888"/>
            <a:ext cx="4879838" cy="2340000"/>
          </a:xfrm>
          <a:prstGeom prst="rect">
            <a:avLst/>
          </a:prstGeom>
          <a:noFill/>
          <a:ln>
            <a:solidFill>
              <a:srgbClr val="00958E"/>
            </a:solidFill>
          </a:ln>
        </p:spPr>
      </p:pic>
    </p:spTree>
  </p:cSld>
  <p:clrMapOvr>
    <a:masterClrMapping/>
  </p:clrMapOvr>
  <p:transition spd="slow">
    <p:wipe dir="r"/>
  </p:transition>
</p:sld>
</file>

<file path=ppt/slides/slide20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97E5BD5E-E5BB-91A7-E7A5-26787256A135}"/>
              </a:ext>
            </a:extLst>
          </p:cNvPr>
          <p:cNvSpPr txBox="1"/>
          <p:nvPr/>
        </p:nvSpPr>
        <p:spPr>
          <a:xfrm>
            <a:off x="445840" y="1052314"/>
            <a:ext cx="4545000" cy="1323439"/>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share learning and case studies from other clients that could be valuable for your business?</a:t>
            </a:r>
          </a:p>
        </p:txBody>
      </p:sp>
      <p:pic>
        <p:nvPicPr>
          <p:cNvPr id="8" name="Picture 7">
            <a:extLst>
              <a:ext uri="{FF2B5EF4-FFF2-40B4-BE49-F238E27FC236}">
                <a16:creationId xmlns:a16="http://schemas.microsoft.com/office/drawing/2014/main" id="{36F1C9FF-9C51-00D2-DF71-D41CA6D9D563}"/>
              </a:ext>
            </a:extLst>
          </p:cNvPr>
          <p:cNvPicPr>
            <a:picLocks noChangeAspect="1"/>
          </p:cNvPicPr>
          <p:nvPr/>
        </p:nvPicPr>
        <p:blipFill rotWithShape="1">
          <a:blip r:embed="rId3"/>
          <a:srcRect l="11936" t="7654" r="15345" b="2389"/>
          <a:stretch/>
        </p:blipFill>
        <p:spPr>
          <a:xfrm>
            <a:off x="445840" y="2492896"/>
            <a:ext cx="4545000" cy="2340000"/>
          </a:xfrm>
          <a:prstGeom prst="rect">
            <a:avLst/>
          </a:prstGeom>
          <a:noFill/>
          <a:ln>
            <a:solidFill>
              <a:srgbClr val="00958E"/>
            </a:solidFill>
          </a:ln>
        </p:spPr>
      </p:pic>
      <p:sp>
        <p:nvSpPr>
          <p:cNvPr id="9" name="TextBox 8">
            <a:extLst>
              <a:ext uri="{FF2B5EF4-FFF2-40B4-BE49-F238E27FC236}">
                <a16:creationId xmlns:a16="http://schemas.microsoft.com/office/drawing/2014/main" id="{5528131F-8003-8A8C-1EC0-B5B34F540DF7}"/>
              </a:ext>
            </a:extLst>
          </p:cNvPr>
          <p:cNvSpPr txBox="1"/>
          <p:nvPr/>
        </p:nvSpPr>
        <p:spPr>
          <a:xfrm>
            <a:off x="5198368" y="1858655"/>
            <a:ext cx="5290369"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feel a valued client?</a:t>
            </a:r>
          </a:p>
        </p:txBody>
      </p:sp>
      <p:pic>
        <p:nvPicPr>
          <p:cNvPr id="10" name="Picture 9">
            <a:extLst>
              <a:ext uri="{FF2B5EF4-FFF2-40B4-BE49-F238E27FC236}">
                <a16:creationId xmlns:a16="http://schemas.microsoft.com/office/drawing/2014/main" id="{741DA294-11E5-196F-D177-F020DB0A12CB}"/>
              </a:ext>
            </a:extLst>
          </p:cNvPr>
          <p:cNvPicPr>
            <a:picLocks noChangeAspect="1"/>
          </p:cNvPicPr>
          <p:nvPr/>
        </p:nvPicPr>
        <p:blipFill rotWithShape="1">
          <a:blip r:embed="rId4"/>
          <a:srcRect l="1136" r="16785" b="12769"/>
          <a:stretch/>
        </p:blipFill>
        <p:spPr>
          <a:xfrm>
            <a:off x="5198368" y="2476218"/>
            <a:ext cx="5290369" cy="2340000"/>
          </a:xfrm>
          <a:prstGeom prst="rect">
            <a:avLst/>
          </a:prstGeom>
          <a:noFill/>
          <a:ln>
            <a:solidFill>
              <a:srgbClr val="00958E"/>
            </a:solidFill>
          </a:ln>
        </p:spPr>
      </p:pic>
    </p:spTree>
  </p:cSld>
  <p:clrMapOvr>
    <a:masterClrMapping/>
  </p:clrMapOvr>
  <p:transition spd="slow">
    <p:wipe dir="r"/>
  </p:transition>
</p:sld>
</file>

<file path=ppt/slides/slide20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A34B34A9-2B6F-98F1-DC75-8563ECD37559}"/>
              </a:ext>
            </a:extLst>
          </p:cNvPr>
          <p:cNvSpPr txBox="1"/>
          <p:nvPr/>
        </p:nvSpPr>
        <p:spPr>
          <a:xfrm>
            <a:off x="521371" y="980728"/>
            <a:ext cx="4452899"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assess the value for money of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a:t>
            </a:r>
          </a:p>
        </p:txBody>
      </p:sp>
      <p:pic>
        <p:nvPicPr>
          <p:cNvPr id="8" name="Picture 7">
            <a:extLst>
              <a:ext uri="{FF2B5EF4-FFF2-40B4-BE49-F238E27FC236}">
                <a16:creationId xmlns:a16="http://schemas.microsoft.com/office/drawing/2014/main" id="{FFEF2F12-A535-6A3C-479B-992082C09EB6}"/>
              </a:ext>
            </a:extLst>
          </p:cNvPr>
          <p:cNvPicPr>
            <a:picLocks noChangeAspect="1"/>
          </p:cNvPicPr>
          <p:nvPr/>
        </p:nvPicPr>
        <p:blipFill rotWithShape="1">
          <a:blip r:embed="rId3"/>
          <a:srcRect l="4736" r="16065"/>
          <a:stretch/>
        </p:blipFill>
        <p:spPr>
          <a:xfrm>
            <a:off x="521371" y="2204864"/>
            <a:ext cx="4452899" cy="2340000"/>
          </a:xfrm>
          <a:prstGeom prst="rect">
            <a:avLst/>
          </a:prstGeom>
          <a:noFill/>
          <a:ln>
            <a:solidFill>
              <a:srgbClr val="00958E"/>
            </a:solidFill>
          </a:ln>
        </p:spPr>
      </p:pic>
      <p:sp>
        <p:nvSpPr>
          <p:cNvPr id="9" name="TextBox 8">
            <a:extLst>
              <a:ext uri="{FF2B5EF4-FFF2-40B4-BE49-F238E27FC236}">
                <a16:creationId xmlns:a16="http://schemas.microsoft.com/office/drawing/2014/main" id="{7A8F369E-0B13-BC22-6AAD-4053C6735AE5}"/>
              </a:ext>
            </a:extLst>
          </p:cNvPr>
          <p:cNvSpPr txBox="1"/>
          <p:nvPr/>
        </p:nvSpPr>
        <p:spPr>
          <a:xfrm>
            <a:off x="5201891" y="1629015"/>
            <a:ext cx="5253061"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recommend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a:t>
            </a:r>
          </a:p>
        </p:txBody>
      </p:sp>
      <p:pic>
        <p:nvPicPr>
          <p:cNvPr id="10" name="Picture 9">
            <a:extLst>
              <a:ext uri="{FF2B5EF4-FFF2-40B4-BE49-F238E27FC236}">
                <a16:creationId xmlns:a16="http://schemas.microsoft.com/office/drawing/2014/main" id="{6FD8FDDA-ED64-86AB-7EB1-0B35ED1E8AAA}"/>
              </a:ext>
            </a:extLst>
          </p:cNvPr>
          <p:cNvPicPr>
            <a:picLocks noChangeAspect="1"/>
          </p:cNvPicPr>
          <p:nvPr/>
        </p:nvPicPr>
        <p:blipFill rotWithShape="1">
          <a:blip r:embed="rId4"/>
          <a:srcRect l="6176" t="9383" r="14625" b="5850"/>
          <a:stretch/>
        </p:blipFill>
        <p:spPr>
          <a:xfrm>
            <a:off x="5201891" y="2205080"/>
            <a:ext cx="5253061" cy="2340000"/>
          </a:xfrm>
          <a:prstGeom prst="rect">
            <a:avLst/>
          </a:prstGeom>
          <a:noFill/>
          <a:ln>
            <a:solidFill>
              <a:srgbClr val="00958E"/>
            </a:solidFill>
          </a:ln>
        </p:spPr>
      </p:pic>
    </p:spTree>
  </p:cSld>
  <p:clrMapOvr>
    <a:masterClrMapping/>
  </p:clrMapOvr>
  <p:transition spd="slow">
    <p:wipe dir="r"/>
  </p:transition>
</p:sld>
</file>

<file path=ppt/slides/slide20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B87AC610-6AB4-AD3C-5707-22B2E4732C8D}"/>
              </a:ext>
            </a:extLst>
          </p:cNvPr>
          <p:cNvSpPr txBox="1"/>
          <p:nvPr/>
        </p:nvSpPr>
        <p:spPr>
          <a:xfrm>
            <a:off x="373832" y="1772815"/>
            <a:ext cx="5327234"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give them a testimonial?</a:t>
            </a:r>
          </a:p>
        </p:txBody>
      </p:sp>
      <p:pic>
        <p:nvPicPr>
          <p:cNvPr id="8" name="Picture 7">
            <a:extLst>
              <a:ext uri="{FF2B5EF4-FFF2-40B4-BE49-F238E27FC236}">
                <a16:creationId xmlns:a16="http://schemas.microsoft.com/office/drawing/2014/main" id="{1E3947AF-E819-2095-E0AB-AA5280203BE7}"/>
              </a:ext>
            </a:extLst>
          </p:cNvPr>
          <p:cNvPicPr>
            <a:picLocks noChangeAspect="1"/>
          </p:cNvPicPr>
          <p:nvPr/>
        </p:nvPicPr>
        <p:blipFill rotWithShape="1">
          <a:blip r:embed="rId3"/>
          <a:srcRect l="6896" t="11113" r="16065" b="7579"/>
          <a:stretch/>
        </p:blipFill>
        <p:spPr>
          <a:xfrm>
            <a:off x="373832" y="2348880"/>
            <a:ext cx="5327234" cy="2340000"/>
          </a:xfrm>
          <a:prstGeom prst="rect">
            <a:avLst/>
          </a:prstGeom>
          <a:noFill/>
          <a:ln>
            <a:solidFill>
              <a:srgbClr val="00958E"/>
            </a:solidFill>
          </a:ln>
        </p:spPr>
      </p:pic>
      <p:sp>
        <p:nvSpPr>
          <p:cNvPr id="9" name="TextBox 8">
            <a:extLst>
              <a:ext uri="{FF2B5EF4-FFF2-40B4-BE49-F238E27FC236}">
                <a16:creationId xmlns:a16="http://schemas.microsoft.com/office/drawing/2014/main" id="{4704D693-571D-5805-73E9-F8C66C7474D6}"/>
              </a:ext>
            </a:extLst>
          </p:cNvPr>
          <p:cNvSpPr txBox="1"/>
          <p:nvPr/>
        </p:nvSpPr>
        <p:spPr>
          <a:xfrm>
            <a:off x="5874818" y="1196752"/>
            <a:ext cx="4724151"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likely are you to give them any more assignments than they currently have?</a:t>
            </a:r>
          </a:p>
        </p:txBody>
      </p:sp>
      <p:pic>
        <p:nvPicPr>
          <p:cNvPr id="10" name="Picture 9">
            <a:extLst>
              <a:ext uri="{FF2B5EF4-FFF2-40B4-BE49-F238E27FC236}">
                <a16:creationId xmlns:a16="http://schemas.microsoft.com/office/drawing/2014/main" id="{C72DFF07-BD58-2FCD-2468-7B51A5CB5F26}"/>
              </a:ext>
            </a:extLst>
          </p:cNvPr>
          <p:cNvPicPr>
            <a:picLocks noChangeAspect="1"/>
          </p:cNvPicPr>
          <p:nvPr/>
        </p:nvPicPr>
        <p:blipFill rotWithShape="1">
          <a:blip r:embed="rId4"/>
          <a:srcRect l="6177" t="2464" r="16785" b="5849"/>
          <a:stretch/>
        </p:blipFill>
        <p:spPr>
          <a:xfrm>
            <a:off x="5874817" y="2348880"/>
            <a:ext cx="4724151" cy="2340000"/>
          </a:xfrm>
          <a:prstGeom prst="rect">
            <a:avLst/>
          </a:prstGeom>
          <a:noFill/>
          <a:ln>
            <a:solidFill>
              <a:srgbClr val="00958E"/>
            </a:solidFill>
          </a:ln>
        </p:spPr>
      </p:pic>
    </p:spTree>
  </p:cSld>
  <p:clrMapOvr>
    <a:masterClrMapping/>
  </p:clrMapOvr>
  <p:transition spd="slow">
    <p:wipe dir="r"/>
  </p:transition>
</p:sld>
</file>

<file path=ppt/slides/slide20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0C6B7B18-647E-150C-3058-E6064085D23A}"/>
              </a:ext>
            </a:extLst>
          </p:cNvPr>
          <p:cNvSpPr txBox="1"/>
          <p:nvPr/>
        </p:nvSpPr>
        <p:spPr>
          <a:xfrm>
            <a:off x="229816" y="1083854"/>
            <a:ext cx="4235390"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think you will still be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in 12 months’ time?</a:t>
            </a:r>
          </a:p>
        </p:txBody>
      </p:sp>
      <p:pic>
        <p:nvPicPr>
          <p:cNvPr id="8" name="Picture 7">
            <a:extLst>
              <a:ext uri="{FF2B5EF4-FFF2-40B4-BE49-F238E27FC236}">
                <a16:creationId xmlns:a16="http://schemas.microsoft.com/office/drawing/2014/main" id="{432D0EA3-2A13-5B0F-0987-8567C93B4903}"/>
              </a:ext>
            </a:extLst>
          </p:cNvPr>
          <p:cNvPicPr>
            <a:picLocks noChangeAspect="1"/>
          </p:cNvPicPr>
          <p:nvPr/>
        </p:nvPicPr>
        <p:blipFill rotWithShape="1">
          <a:blip r:embed="rId3"/>
          <a:srcRect l="16976" t="11113" r="16065"/>
          <a:stretch/>
        </p:blipFill>
        <p:spPr>
          <a:xfrm>
            <a:off x="229816" y="2259000"/>
            <a:ext cx="4235390" cy="2340000"/>
          </a:xfrm>
          <a:prstGeom prst="rect">
            <a:avLst/>
          </a:prstGeom>
          <a:noFill/>
          <a:ln>
            <a:solidFill>
              <a:srgbClr val="00958E"/>
            </a:solidFill>
          </a:ln>
        </p:spPr>
      </p:pic>
      <p:sp>
        <p:nvSpPr>
          <p:cNvPr id="9" name="TextBox 8">
            <a:extLst>
              <a:ext uri="{FF2B5EF4-FFF2-40B4-BE49-F238E27FC236}">
                <a16:creationId xmlns:a16="http://schemas.microsoft.com/office/drawing/2014/main" id="{D843D9CD-BB81-590C-01F7-D6FFC299DB1A}"/>
              </a:ext>
            </a:extLst>
          </p:cNvPr>
          <p:cNvSpPr txBox="1"/>
          <p:nvPr/>
        </p:nvSpPr>
        <p:spPr>
          <a:xfrm>
            <a:off x="4694312" y="1660738"/>
            <a:ext cx="6163901"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about 24 months?</a:t>
            </a:r>
          </a:p>
        </p:txBody>
      </p:sp>
      <p:pic>
        <p:nvPicPr>
          <p:cNvPr id="10" name="Picture 9">
            <a:extLst>
              <a:ext uri="{FF2B5EF4-FFF2-40B4-BE49-F238E27FC236}">
                <a16:creationId xmlns:a16="http://schemas.microsoft.com/office/drawing/2014/main" id="{2A0BFE9A-68BA-43F1-76AD-DC99B1532816}"/>
              </a:ext>
            </a:extLst>
          </p:cNvPr>
          <p:cNvPicPr>
            <a:picLocks noChangeAspect="1"/>
          </p:cNvPicPr>
          <p:nvPr/>
        </p:nvPicPr>
        <p:blipFill rotWithShape="1">
          <a:blip r:embed="rId4"/>
          <a:srcRect l="5457" t="12843" r="16785" b="16229"/>
          <a:stretch/>
        </p:blipFill>
        <p:spPr>
          <a:xfrm>
            <a:off x="4694311" y="2259000"/>
            <a:ext cx="6163902" cy="2340000"/>
          </a:xfrm>
          <a:prstGeom prst="rect">
            <a:avLst/>
          </a:prstGeom>
          <a:noFill/>
          <a:ln>
            <a:solidFill>
              <a:srgbClr val="00958E"/>
            </a:solidFill>
          </a:ln>
        </p:spPr>
      </p:pic>
    </p:spTree>
  </p:cSld>
  <p:clrMapOvr>
    <a:masterClrMapping/>
  </p:clrMapOvr>
  <p:transition spd="slow">
    <p:wipe dir="r"/>
  </p:transition>
</p:sld>
</file>

<file path=ppt/slides/slide20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586BD2B9-7DE8-0464-83FA-2B3A5466D281}"/>
              </a:ext>
            </a:extLst>
          </p:cNvPr>
          <p:cNvSpPr txBox="1"/>
          <p:nvPr/>
        </p:nvSpPr>
        <p:spPr>
          <a:xfrm>
            <a:off x="373831" y="1528927"/>
            <a:ext cx="5291613"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use them again if you went elsewhere? </a:t>
            </a:r>
          </a:p>
        </p:txBody>
      </p:sp>
      <p:pic>
        <p:nvPicPr>
          <p:cNvPr id="8" name="Picture 7">
            <a:extLst>
              <a:ext uri="{FF2B5EF4-FFF2-40B4-BE49-F238E27FC236}">
                <a16:creationId xmlns:a16="http://schemas.microsoft.com/office/drawing/2014/main" id="{EF4B6EED-C41C-8B05-6915-3E9A6CBBC276}"/>
              </a:ext>
            </a:extLst>
          </p:cNvPr>
          <p:cNvPicPr>
            <a:picLocks noChangeAspect="1"/>
          </p:cNvPicPr>
          <p:nvPr/>
        </p:nvPicPr>
        <p:blipFill rotWithShape="1">
          <a:blip r:embed="rId3"/>
          <a:srcRect t="4193" r="16065" b="16230"/>
          <a:stretch/>
        </p:blipFill>
        <p:spPr>
          <a:xfrm>
            <a:off x="373832" y="2348880"/>
            <a:ext cx="5291613" cy="2088000"/>
          </a:xfrm>
          <a:prstGeom prst="rect">
            <a:avLst/>
          </a:prstGeom>
          <a:noFill/>
          <a:ln>
            <a:solidFill>
              <a:srgbClr val="00958E"/>
            </a:solidFill>
          </a:ln>
        </p:spPr>
      </p:pic>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Scores – Wave 3 vs Previous Waves</a:t>
            </a:r>
          </a:p>
        </p:txBody>
      </p:sp>
      <p:sp>
        <p:nvSpPr>
          <p:cNvPr id="2" name="TextBox 1"/>
          <p:cNvSpPr txBox="1"/>
          <p:nvPr/>
        </p:nvSpPr>
        <p:spPr>
          <a:xfrm>
            <a:off x="3722600" y="1866310"/>
            <a:ext cx="3564000" cy="338554"/>
          </a:xfrm>
          <a:prstGeom prst="rect">
            <a:avLst/>
          </a:prstGeom>
          <a:noFill/>
          <a:ln>
            <a:noFill/>
          </a:ln>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2 (2021)</a:t>
            </a:r>
          </a:p>
        </p:txBody>
      </p:sp>
      <p:sp>
        <p:nvSpPr>
          <p:cNvPr id="10" name="TextBox 9"/>
          <p:cNvSpPr txBox="1"/>
          <p:nvPr/>
        </p:nvSpPr>
        <p:spPr>
          <a:xfrm>
            <a:off x="7408800" y="1866310"/>
            <a:ext cx="3564000" cy="338554"/>
          </a:xfrm>
          <a:prstGeom prst="rect">
            <a:avLst/>
          </a:prstGeom>
          <a:noFill/>
          <a:ln>
            <a:noFill/>
          </a:ln>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3 (2022)</a:t>
            </a:r>
          </a:p>
        </p:txBody>
      </p:sp>
      <p:grpSp>
        <p:nvGrpSpPr>
          <p:cNvPr id="22" name="Group 21">
            <a:extLst>
              <a:ext uri="{FF2B5EF4-FFF2-40B4-BE49-F238E27FC236}">
                <a16:creationId xmlns:a16="http://schemas.microsoft.com/office/drawing/2014/main" id="{CC0C1F58-A4DD-1411-13B7-AFC8F676F1F4}"/>
              </a:ext>
            </a:extLst>
          </p:cNvPr>
          <p:cNvGrpSpPr/>
          <p:nvPr/>
        </p:nvGrpSpPr>
        <p:grpSpPr>
          <a:xfrm>
            <a:off x="7430616" y="2374458"/>
            <a:ext cx="3420000" cy="1620000"/>
            <a:chOff x="6068232" y="2478996"/>
            <a:chExt cx="4534518" cy="2092462"/>
          </a:xfrm>
        </p:grpSpPr>
        <p:sp>
          <p:nvSpPr>
            <p:cNvPr id="11" name="TextBox 10"/>
            <p:cNvSpPr txBox="1"/>
            <p:nvPr/>
          </p:nvSpPr>
          <p:spPr>
            <a:xfrm>
              <a:off x="6068232" y="2478996"/>
              <a:ext cx="4534518" cy="2092462"/>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12" name="Picture 11"/>
            <p:cNvPicPr>
              <a:picLocks noChangeAspect="1"/>
            </p:cNvPicPr>
            <p:nvPr/>
          </p:nvPicPr>
          <p:blipFill>
            <a:blip r:embed="rId3"/>
            <a:stretch>
              <a:fillRect/>
            </a:stretch>
          </p:blipFill>
          <p:spPr>
            <a:xfrm>
              <a:off x="6191250" y="2571750"/>
              <a:ext cx="4286250" cy="238125"/>
            </a:xfrm>
            <a:prstGeom prst="rect">
              <a:avLst/>
            </a:prstGeom>
            <a:noFill/>
          </p:spPr>
        </p:pic>
        <p:pic>
          <p:nvPicPr>
            <p:cNvPr id="13" name="Picture 12"/>
            <p:cNvPicPr>
              <a:picLocks noChangeAspect="1"/>
            </p:cNvPicPr>
            <p:nvPr/>
          </p:nvPicPr>
          <p:blipFill>
            <a:blip r:embed="rId4"/>
            <a:stretch>
              <a:fillRect/>
            </a:stretch>
          </p:blipFill>
          <p:spPr>
            <a:xfrm>
              <a:off x="6191250" y="2905125"/>
              <a:ext cx="4286250" cy="238125"/>
            </a:xfrm>
            <a:prstGeom prst="rect">
              <a:avLst/>
            </a:prstGeom>
            <a:noFill/>
          </p:spPr>
        </p:pic>
        <p:pic>
          <p:nvPicPr>
            <p:cNvPr id="14" name="Picture 13"/>
            <p:cNvPicPr>
              <a:picLocks noChangeAspect="1"/>
            </p:cNvPicPr>
            <p:nvPr/>
          </p:nvPicPr>
          <p:blipFill>
            <a:blip r:embed="rId5"/>
            <a:stretch>
              <a:fillRect/>
            </a:stretch>
          </p:blipFill>
          <p:spPr>
            <a:xfrm>
              <a:off x="6191250" y="3238500"/>
              <a:ext cx="4286250" cy="238125"/>
            </a:xfrm>
            <a:prstGeom prst="rect">
              <a:avLst/>
            </a:prstGeom>
            <a:noFill/>
          </p:spPr>
        </p:pic>
        <p:pic>
          <p:nvPicPr>
            <p:cNvPr id="15" name="Picture 14"/>
            <p:cNvPicPr>
              <a:picLocks noChangeAspect="1"/>
            </p:cNvPicPr>
            <p:nvPr/>
          </p:nvPicPr>
          <p:blipFill>
            <a:blip r:embed="rId6"/>
            <a:stretch>
              <a:fillRect/>
            </a:stretch>
          </p:blipFill>
          <p:spPr>
            <a:xfrm>
              <a:off x="6191250" y="3571875"/>
              <a:ext cx="4286250" cy="238125"/>
            </a:xfrm>
            <a:prstGeom prst="rect">
              <a:avLst/>
            </a:prstGeom>
            <a:noFill/>
          </p:spPr>
        </p:pic>
        <p:pic>
          <p:nvPicPr>
            <p:cNvPr id="16" name="Picture 15"/>
            <p:cNvPicPr>
              <a:picLocks noChangeAspect="1"/>
            </p:cNvPicPr>
            <p:nvPr/>
          </p:nvPicPr>
          <p:blipFill>
            <a:blip r:embed="rId7"/>
            <a:stretch>
              <a:fillRect/>
            </a:stretch>
          </p:blipFill>
          <p:spPr>
            <a:xfrm>
              <a:off x="6191250" y="3905250"/>
              <a:ext cx="4286250" cy="238125"/>
            </a:xfrm>
            <a:prstGeom prst="rect">
              <a:avLst/>
            </a:prstGeom>
            <a:noFill/>
          </p:spPr>
        </p:pic>
        <p:pic>
          <p:nvPicPr>
            <p:cNvPr id="17" name="Picture 16"/>
            <p:cNvPicPr>
              <a:picLocks noChangeAspect="1"/>
            </p:cNvPicPr>
            <p:nvPr/>
          </p:nvPicPr>
          <p:blipFill>
            <a:blip r:embed="rId8"/>
            <a:stretch>
              <a:fillRect/>
            </a:stretch>
          </p:blipFill>
          <p:spPr>
            <a:xfrm>
              <a:off x="6191250" y="4238625"/>
              <a:ext cx="4286250" cy="238125"/>
            </a:xfrm>
            <a:prstGeom prst="rect">
              <a:avLst/>
            </a:prstGeom>
            <a:noFill/>
          </p:spPr>
        </p:pic>
      </p:gr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20" name="Content Placeholder 10" descr="Chart&#10;&#10;Description automatically generated with low confidence">
            <a:extLst>
              <a:ext uri="{FF2B5EF4-FFF2-40B4-BE49-F238E27FC236}">
                <a16:creationId xmlns:a16="http://schemas.microsoft.com/office/drawing/2014/main" id="{493F3CF7-4B9A-D30E-C341-2709E12AC065}"/>
              </a:ext>
            </a:extLst>
          </p:cNvPr>
          <p:cNvPicPr>
            <a:picLocks noChangeAspect="1"/>
          </p:cNvPicPr>
          <p:nvPr/>
        </p:nvPicPr>
        <p:blipFill rotWithShape="1">
          <a:blip r:embed="rId9"/>
          <a:srcRect l="21566" r="2468"/>
          <a:stretch/>
        </p:blipFill>
        <p:spPr>
          <a:xfrm>
            <a:off x="122184" y="2374456"/>
            <a:ext cx="3582132" cy="1620000"/>
          </a:xfrm>
          <a:prstGeom prst="rect">
            <a:avLst/>
          </a:prstGeom>
          <a:ln w="19050">
            <a:solidFill>
              <a:srgbClr val="00958E"/>
            </a:solidFill>
          </a:ln>
        </p:spPr>
      </p:pic>
      <p:pic>
        <p:nvPicPr>
          <p:cNvPr id="21" name="Content Placeholder 12" descr="Chart&#10;&#10;Description automatically generated with medium confidence">
            <a:extLst>
              <a:ext uri="{FF2B5EF4-FFF2-40B4-BE49-F238E27FC236}">
                <a16:creationId xmlns:a16="http://schemas.microsoft.com/office/drawing/2014/main" id="{E5F428D1-CE6B-D016-5C1C-C39E5E6130A1}"/>
              </a:ext>
            </a:extLst>
          </p:cNvPr>
          <p:cNvPicPr>
            <a:picLocks noChangeAspect="1"/>
          </p:cNvPicPr>
          <p:nvPr/>
        </p:nvPicPr>
        <p:blipFill rotWithShape="1">
          <a:blip r:embed="rId10"/>
          <a:srcRect l="21767" r="1956"/>
          <a:stretch/>
        </p:blipFill>
        <p:spPr>
          <a:xfrm>
            <a:off x="3776400" y="2374454"/>
            <a:ext cx="3582131" cy="1620000"/>
          </a:xfrm>
          <a:prstGeom prst="rect">
            <a:avLst/>
          </a:prstGeom>
          <a:ln w="19050">
            <a:solidFill>
              <a:srgbClr val="00958E"/>
            </a:solidFill>
          </a:ln>
        </p:spPr>
      </p:pic>
      <p:sp>
        <p:nvSpPr>
          <p:cNvPr id="23" name="TextBox 22">
            <a:extLst>
              <a:ext uri="{FF2B5EF4-FFF2-40B4-BE49-F238E27FC236}">
                <a16:creationId xmlns:a16="http://schemas.microsoft.com/office/drawing/2014/main" id="{4C80B455-1D48-19BD-C3BC-7C7C4F22A901}"/>
              </a:ext>
            </a:extLst>
          </p:cNvPr>
          <p:cNvSpPr txBox="1"/>
          <p:nvPr/>
        </p:nvSpPr>
        <p:spPr>
          <a:xfrm>
            <a:off x="13792" y="1866310"/>
            <a:ext cx="3564000" cy="338554"/>
          </a:xfrm>
          <a:prstGeom prst="rect">
            <a:avLst/>
          </a:prstGeom>
          <a:noFill/>
          <a:ln>
            <a:noFill/>
          </a:ln>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1</a:t>
            </a:r>
          </a:p>
        </p:txBody>
      </p:sp>
    </p:spTree>
    <p:extLst>
      <p:ext uri="{BB962C8B-B14F-4D97-AF65-F5344CB8AC3E}">
        <p14:creationId xmlns:p14="http://schemas.microsoft.com/office/powerpoint/2010/main" val="2267674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 they deliver against </a:t>
            </a:r>
            <a:r>
              <a:rPr lang="en-US" sz="2000" dirty="0" err="1">
                <a:solidFill>
                  <a:srgbClr val="00958E">
                    <a:alpha val="100000"/>
                  </a:srgbClr>
                </a:solidFill>
                <a:latin typeface="Tahoma"/>
              </a:rPr>
              <a:t>expecations</a:t>
            </a:r>
            <a:r>
              <a:rPr lang="en-US" sz="2000" u="none" spc="0" dirty="0">
                <a:solidFill>
                  <a:srgbClr val="00958E">
                    <a:alpha val="100000"/>
                  </a:srgbClr>
                </a:solidFill>
                <a:latin typeface="Tahoma"/>
              </a:rPr>
              <a: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052736"/>
            <a:ext cx="3781225" cy="4798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59600" y="1060051"/>
            <a:ext cx="3414153" cy="4798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pic>
        <p:nvPicPr>
          <p:cNvPr id="25" name="Picture 24">
            <a:extLst>
              <a:ext uri="{FF2B5EF4-FFF2-40B4-BE49-F238E27FC236}">
                <a16:creationId xmlns:a16="http://schemas.microsoft.com/office/drawing/2014/main" id="{4BEEEE0D-579B-556C-9C44-4329A6FFB1CC}"/>
              </a:ext>
            </a:extLst>
          </p:cNvPr>
          <p:cNvPicPr>
            <a:picLocks noChangeAspect="1"/>
          </p:cNvPicPr>
          <p:nvPr/>
        </p:nvPicPr>
        <p:blipFill rotWithShape="1">
          <a:blip r:embed="rId3"/>
          <a:srcRect l="-1048" t="3460" r="56221" b="1393"/>
          <a:stretch/>
        </p:blipFill>
        <p:spPr>
          <a:xfrm>
            <a:off x="7794323" y="1722553"/>
            <a:ext cx="3056330" cy="2700000"/>
          </a:xfrm>
          <a:prstGeom prst="rect">
            <a:avLst/>
          </a:prstGeom>
          <a:noFill/>
          <a:ln>
            <a:solidFill>
              <a:srgbClr val="00958E"/>
            </a:solidFill>
          </a:ln>
        </p:spPr>
      </p:pic>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90656" y="1062411"/>
            <a:ext cx="3056330" cy="4798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835FA786-A2ED-24FA-FE92-9F1B6F067334}"/>
              </a:ext>
            </a:extLst>
          </p:cNvPr>
          <p:cNvPicPr>
            <a:picLocks noChangeAspect="1"/>
          </p:cNvPicPr>
          <p:nvPr/>
        </p:nvPicPr>
        <p:blipFill rotWithShape="1">
          <a:blip r:embed="rId4"/>
          <a:srcRect r="48068" b="10900"/>
          <a:stretch/>
        </p:blipFill>
        <p:spPr>
          <a:xfrm>
            <a:off x="157808" y="1722553"/>
            <a:ext cx="3781225" cy="2700000"/>
          </a:xfrm>
          <a:prstGeom prst="rect">
            <a:avLst/>
          </a:prstGeom>
          <a:noFill/>
          <a:ln>
            <a:solidFill>
              <a:srgbClr val="00958E"/>
            </a:solidFill>
          </a:ln>
        </p:spPr>
      </p:pic>
      <p:pic>
        <p:nvPicPr>
          <p:cNvPr id="3" name="Picture 2">
            <a:extLst>
              <a:ext uri="{FF2B5EF4-FFF2-40B4-BE49-F238E27FC236}">
                <a16:creationId xmlns:a16="http://schemas.microsoft.com/office/drawing/2014/main" id="{C60A4163-3892-E252-6905-BAA7D2AC756E}"/>
              </a:ext>
            </a:extLst>
          </p:cNvPr>
          <p:cNvPicPr>
            <a:picLocks noChangeAspect="1"/>
          </p:cNvPicPr>
          <p:nvPr/>
        </p:nvPicPr>
        <p:blipFill rotWithShape="1">
          <a:blip r:embed="rId5"/>
          <a:srcRect l="4483" t="5091" r="45569" b="-1"/>
          <a:stretch/>
        </p:blipFill>
        <p:spPr>
          <a:xfrm>
            <a:off x="4159601" y="1722553"/>
            <a:ext cx="3414154" cy="2700000"/>
          </a:xfrm>
          <a:prstGeom prst="rect">
            <a:avLst/>
          </a:prstGeom>
          <a:noFill/>
          <a:ln>
            <a:solidFill>
              <a:srgbClr val="00958E"/>
            </a:solidFill>
          </a:ln>
        </p:spPr>
      </p:pic>
      <p:pic>
        <p:nvPicPr>
          <p:cNvPr id="4" name="Picture 3">
            <a:extLst>
              <a:ext uri="{FF2B5EF4-FFF2-40B4-BE49-F238E27FC236}">
                <a16:creationId xmlns:a16="http://schemas.microsoft.com/office/drawing/2014/main" id="{BD265B12-C738-8A33-9051-63FEF1244F48}"/>
              </a:ext>
            </a:extLst>
          </p:cNvPr>
          <p:cNvPicPr>
            <a:picLocks noChangeAspect="1"/>
          </p:cNvPicPr>
          <p:nvPr/>
        </p:nvPicPr>
        <p:blipFill rotWithShape="1">
          <a:blip r:embed="rId5"/>
          <a:srcRect l="52764" t="30992" r="617" b="29814"/>
          <a:stretch/>
        </p:blipFill>
        <p:spPr>
          <a:xfrm>
            <a:off x="3778052" y="4838128"/>
            <a:ext cx="4115266" cy="1440000"/>
          </a:xfrm>
          <a:prstGeom prst="rect">
            <a:avLst/>
          </a:prstGeom>
          <a:noFill/>
          <a:ln>
            <a:noFill/>
          </a:ln>
        </p:spPr>
      </p:pic>
    </p:spTree>
    <p:extLst>
      <p:ext uri="{BB962C8B-B14F-4D97-AF65-F5344CB8AC3E}">
        <p14:creationId xmlns:p14="http://schemas.microsoft.com/office/powerpoint/2010/main" val="3646615995"/>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615553"/>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score the agency overall?</a:t>
            </a:r>
          </a:p>
          <a:p>
            <a:pPr marL="0" marR="0" lvl="0" indent="0" algn="ctr" fontAlgn="base">
              <a:lnSpc>
                <a:spcPct val="100000"/>
              </a:lnSpc>
            </a:pPr>
            <a:r>
              <a:rPr lang="en-US" sz="1400" dirty="0">
                <a:solidFill>
                  <a:srgbClr val="00958E">
                    <a:alpha val="100000"/>
                  </a:srgbClr>
                </a:solidFill>
                <a:latin typeface="Tahoma"/>
              </a:rPr>
              <a:t>(7 is high, 1 is low)</a:t>
            </a:r>
            <a:endParaRPr lang="en-US" sz="1400" u="none" spc="0" dirty="0">
              <a:solidFill>
                <a:srgbClr val="00958E">
                  <a:alpha val="100000"/>
                </a:srgbClr>
              </a:solidFill>
              <a:latin typeface="Tahoma"/>
            </a:endParaRP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3372" y="1331911"/>
            <a:ext cx="352789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46895" y="1339226"/>
            <a:ext cx="320418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26091" y="1339226"/>
            <a:ext cx="358890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933C0049-804C-E049-FF4D-3324E8CFC384}"/>
              </a:ext>
            </a:extLst>
          </p:cNvPr>
          <p:cNvPicPr>
            <a:picLocks noChangeAspect="1"/>
          </p:cNvPicPr>
          <p:nvPr/>
        </p:nvPicPr>
        <p:blipFill rotWithShape="1">
          <a:blip r:embed="rId3"/>
          <a:srcRect l="19855" r="29754" b="13515"/>
          <a:stretch/>
        </p:blipFill>
        <p:spPr>
          <a:xfrm>
            <a:off x="155897" y="2003249"/>
            <a:ext cx="3527895" cy="2520000"/>
          </a:xfrm>
          <a:prstGeom prst="rect">
            <a:avLst/>
          </a:prstGeom>
          <a:noFill/>
          <a:ln>
            <a:solidFill>
              <a:srgbClr val="00958E"/>
            </a:solidFill>
          </a:ln>
        </p:spPr>
      </p:pic>
      <p:pic>
        <p:nvPicPr>
          <p:cNvPr id="6" name="Picture 5">
            <a:extLst>
              <a:ext uri="{FF2B5EF4-FFF2-40B4-BE49-F238E27FC236}">
                <a16:creationId xmlns:a16="http://schemas.microsoft.com/office/drawing/2014/main" id="{34C08488-BB85-EAF5-5ABE-C73A2407BBCF}"/>
              </a:ext>
            </a:extLst>
          </p:cNvPr>
          <p:cNvPicPr>
            <a:picLocks noChangeAspect="1"/>
          </p:cNvPicPr>
          <p:nvPr/>
        </p:nvPicPr>
        <p:blipFill rotWithShape="1">
          <a:blip r:embed="rId4"/>
          <a:srcRect l="16977" r="30464"/>
          <a:stretch/>
        </p:blipFill>
        <p:spPr>
          <a:xfrm>
            <a:off x="3868657" y="1986128"/>
            <a:ext cx="3182423" cy="2520000"/>
          </a:xfrm>
          <a:prstGeom prst="rect">
            <a:avLst/>
          </a:prstGeom>
          <a:noFill/>
          <a:ln>
            <a:solidFill>
              <a:srgbClr val="00958E"/>
            </a:solidFill>
          </a:ln>
        </p:spPr>
      </p:pic>
      <p:pic>
        <p:nvPicPr>
          <p:cNvPr id="8" name="Picture 7">
            <a:extLst>
              <a:ext uri="{FF2B5EF4-FFF2-40B4-BE49-F238E27FC236}">
                <a16:creationId xmlns:a16="http://schemas.microsoft.com/office/drawing/2014/main" id="{21C9E0B5-BB2A-1B77-4872-3A55E48737B3}"/>
              </a:ext>
            </a:extLst>
          </p:cNvPr>
          <p:cNvPicPr>
            <a:picLocks noChangeAspect="1"/>
          </p:cNvPicPr>
          <p:nvPr/>
        </p:nvPicPr>
        <p:blipFill rotWithShape="1">
          <a:blip r:embed="rId4"/>
          <a:srcRect l="88172" t="25638" r="1522" b="26810"/>
          <a:stretch/>
        </p:blipFill>
        <p:spPr>
          <a:xfrm>
            <a:off x="5101954" y="4797312"/>
            <a:ext cx="749841" cy="1440000"/>
          </a:xfrm>
          <a:prstGeom prst="rect">
            <a:avLst/>
          </a:prstGeom>
          <a:noFill/>
        </p:spPr>
      </p:pic>
      <p:pic>
        <p:nvPicPr>
          <p:cNvPr id="10" name="Picture 9">
            <a:extLst>
              <a:ext uri="{FF2B5EF4-FFF2-40B4-BE49-F238E27FC236}">
                <a16:creationId xmlns:a16="http://schemas.microsoft.com/office/drawing/2014/main" id="{98467FEB-0C29-DE1F-4C3D-0C74F34592F5}"/>
              </a:ext>
            </a:extLst>
          </p:cNvPr>
          <p:cNvPicPr>
            <a:picLocks noChangeAspect="1"/>
          </p:cNvPicPr>
          <p:nvPr/>
        </p:nvPicPr>
        <p:blipFill rotWithShape="1">
          <a:blip r:embed="rId5"/>
          <a:srcRect l="20335" t="2628" r="31642" b="16351"/>
          <a:stretch/>
        </p:blipFill>
        <p:spPr>
          <a:xfrm>
            <a:off x="7226091" y="1986128"/>
            <a:ext cx="3588901" cy="2520000"/>
          </a:xfrm>
          <a:prstGeom prst="rect">
            <a:avLst/>
          </a:prstGeom>
          <a:noFill/>
          <a:ln>
            <a:solidFill>
              <a:srgbClr val="00958E"/>
            </a:solidFill>
          </a:ln>
        </p:spPr>
      </p:pic>
    </p:spTree>
    <p:extLst>
      <p:ext uri="{BB962C8B-B14F-4D97-AF65-F5344CB8AC3E}">
        <p14:creationId xmlns:p14="http://schemas.microsoft.com/office/powerpoint/2010/main" val="98032426"/>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sum up their reputation in your company?</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800" y="1283319"/>
            <a:ext cx="345504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04378" y="1290634"/>
            <a:ext cx="367994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47855" y="1292994"/>
            <a:ext cx="331810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BCDB81A9-D36F-1010-7839-71551C44D028}"/>
              </a:ext>
            </a:extLst>
          </p:cNvPr>
          <p:cNvPicPr>
            <a:picLocks noChangeAspect="1"/>
          </p:cNvPicPr>
          <p:nvPr/>
        </p:nvPicPr>
        <p:blipFill rotWithShape="1">
          <a:blip r:embed="rId3"/>
          <a:srcRect l="16560" t="9836" r="33041" b="15719"/>
          <a:stretch/>
        </p:blipFill>
        <p:spPr>
          <a:xfrm>
            <a:off x="85800" y="1989088"/>
            <a:ext cx="3455041" cy="2124000"/>
          </a:xfrm>
          <a:prstGeom prst="rect">
            <a:avLst/>
          </a:prstGeom>
          <a:noFill/>
          <a:ln>
            <a:solidFill>
              <a:srgbClr val="00958E"/>
            </a:solidFill>
          </a:ln>
        </p:spPr>
      </p:pic>
      <p:pic>
        <p:nvPicPr>
          <p:cNvPr id="3" name="Picture 2">
            <a:extLst>
              <a:ext uri="{FF2B5EF4-FFF2-40B4-BE49-F238E27FC236}">
                <a16:creationId xmlns:a16="http://schemas.microsoft.com/office/drawing/2014/main" id="{FC434203-B907-D18B-1867-217035ABD5FA}"/>
              </a:ext>
            </a:extLst>
          </p:cNvPr>
          <p:cNvPicPr>
            <a:picLocks noChangeAspect="1"/>
          </p:cNvPicPr>
          <p:nvPr/>
        </p:nvPicPr>
        <p:blipFill rotWithShape="1">
          <a:blip r:embed="rId4"/>
          <a:srcRect l="15536" t="12610" r="31905" b="14499"/>
          <a:stretch/>
        </p:blipFill>
        <p:spPr>
          <a:xfrm>
            <a:off x="3704378" y="1989088"/>
            <a:ext cx="3679941" cy="2124000"/>
          </a:xfrm>
          <a:prstGeom prst="rect">
            <a:avLst/>
          </a:prstGeom>
          <a:noFill/>
          <a:ln>
            <a:solidFill>
              <a:srgbClr val="00958E"/>
            </a:solidFill>
          </a:ln>
        </p:spPr>
      </p:pic>
      <p:pic>
        <p:nvPicPr>
          <p:cNvPr id="4" name="Picture 3">
            <a:extLst>
              <a:ext uri="{FF2B5EF4-FFF2-40B4-BE49-F238E27FC236}">
                <a16:creationId xmlns:a16="http://schemas.microsoft.com/office/drawing/2014/main" id="{1E21C2AD-3C84-B7D2-B72D-6FAD5258B063}"/>
              </a:ext>
            </a:extLst>
          </p:cNvPr>
          <p:cNvPicPr>
            <a:picLocks noChangeAspect="1"/>
          </p:cNvPicPr>
          <p:nvPr/>
        </p:nvPicPr>
        <p:blipFill rotWithShape="1">
          <a:blip r:embed="rId4"/>
          <a:srcRect l="83851" t="34377" r="1334" b="35460"/>
          <a:stretch/>
        </p:blipFill>
        <p:spPr>
          <a:xfrm>
            <a:off x="4735996" y="4992009"/>
            <a:ext cx="1481758" cy="1255482"/>
          </a:xfrm>
          <a:prstGeom prst="rect">
            <a:avLst/>
          </a:prstGeom>
          <a:noFill/>
        </p:spPr>
      </p:pic>
      <p:pic>
        <p:nvPicPr>
          <p:cNvPr id="10" name="Picture 9">
            <a:extLst>
              <a:ext uri="{FF2B5EF4-FFF2-40B4-BE49-F238E27FC236}">
                <a16:creationId xmlns:a16="http://schemas.microsoft.com/office/drawing/2014/main" id="{03A735D9-F591-1724-D7AC-6A7575EEA8CF}"/>
              </a:ext>
            </a:extLst>
          </p:cNvPr>
          <p:cNvPicPr>
            <a:picLocks noChangeAspect="1"/>
          </p:cNvPicPr>
          <p:nvPr/>
        </p:nvPicPr>
        <p:blipFill rotWithShape="1">
          <a:blip r:embed="rId5"/>
          <a:srcRect l="18415" t="12786" r="31264" b="9818"/>
          <a:stretch/>
        </p:blipFill>
        <p:spPr>
          <a:xfrm>
            <a:off x="7547856" y="1989088"/>
            <a:ext cx="3318105" cy="2124000"/>
          </a:xfrm>
          <a:prstGeom prst="rect">
            <a:avLst/>
          </a:prstGeom>
          <a:noFill/>
          <a:ln>
            <a:solidFill>
              <a:srgbClr val="00958E"/>
            </a:solidFill>
          </a:ln>
        </p:spPr>
      </p:pic>
    </p:spTree>
    <p:extLst>
      <p:ext uri="{BB962C8B-B14F-4D97-AF65-F5344CB8AC3E}">
        <p14:creationId xmlns:p14="http://schemas.microsoft.com/office/powerpoint/2010/main" val="470218405"/>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 you refer to the Agency internally?</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777796" y="1124744"/>
            <a:ext cx="4212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5347356" y="1124744"/>
            <a:ext cx="207647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63742" y="1127104"/>
            <a:ext cx="233117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0C735412-1ECE-7680-8BC5-F4FBBD65E0EE}"/>
              </a:ext>
            </a:extLst>
          </p:cNvPr>
          <p:cNvPicPr>
            <a:picLocks noChangeAspect="1"/>
          </p:cNvPicPr>
          <p:nvPr/>
        </p:nvPicPr>
        <p:blipFill rotWithShape="1">
          <a:blip r:embed="rId3"/>
          <a:srcRect l="10800" t="6642" r="39521" b="13781"/>
          <a:stretch/>
        </p:blipFill>
        <p:spPr>
          <a:xfrm>
            <a:off x="777796" y="1822950"/>
            <a:ext cx="4212000" cy="2808000"/>
          </a:xfrm>
          <a:prstGeom prst="rect">
            <a:avLst/>
          </a:prstGeom>
          <a:noFill/>
          <a:ln>
            <a:solidFill>
              <a:srgbClr val="00958E"/>
            </a:solidFill>
          </a:ln>
        </p:spPr>
      </p:pic>
      <p:pic>
        <p:nvPicPr>
          <p:cNvPr id="6" name="Picture 5">
            <a:extLst>
              <a:ext uri="{FF2B5EF4-FFF2-40B4-BE49-F238E27FC236}">
                <a16:creationId xmlns:a16="http://schemas.microsoft.com/office/drawing/2014/main" id="{50E94B37-0DE6-80B9-B59E-805697626937}"/>
              </a:ext>
            </a:extLst>
          </p:cNvPr>
          <p:cNvPicPr>
            <a:picLocks noChangeAspect="1"/>
          </p:cNvPicPr>
          <p:nvPr/>
        </p:nvPicPr>
        <p:blipFill rotWithShape="1">
          <a:blip r:embed="rId4"/>
          <a:srcRect l="21303" t="2469" r="48680"/>
          <a:stretch/>
        </p:blipFill>
        <p:spPr>
          <a:xfrm>
            <a:off x="5347356" y="1822950"/>
            <a:ext cx="2076474" cy="2808000"/>
          </a:xfrm>
          <a:prstGeom prst="rect">
            <a:avLst/>
          </a:prstGeom>
          <a:noFill/>
          <a:ln>
            <a:solidFill>
              <a:srgbClr val="00958E"/>
            </a:solidFill>
          </a:ln>
        </p:spPr>
      </p:pic>
      <p:pic>
        <p:nvPicPr>
          <p:cNvPr id="8" name="Picture 7">
            <a:extLst>
              <a:ext uri="{FF2B5EF4-FFF2-40B4-BE49-F238E27FC236}">
                <a16:creationId xmlns:a16="http://schemas.microsoft.com/office/drawing/2014/main" id="{F75302C9-865B-4E77-A1EC-239C78F22003}"/>
              </a:ext>
            </a:extLst>
          </p:cNvPr>
          <p:cNvPicPr>
            <a:picLocks noChangeAspect="1"/>
          </p:cNvPicPr>
          <p:nvPr/>
        </p:nvPicPr>
        <p:blipFill rotWithShape="1">
          <a:blip r:embed="rId4"/>
          <a:srcRect l="72339" t="31910" r="2461" b="33491"/>
          <a:stretch/>
        </p:blipFill>
        <p:spPr>
          <a:xfrm>
            <a:off x="4647619" y="4941168"/>
            <a:ext cx="2520281" cy="1440160"/>
          </a:xfrm>
          <a:prstGeom prst="rect">
            <a:avLst/>
          </a:prstGeom>
          <a:noFill/>
        </p:spPr>
      </p:pic>
      <p:pic>
        <p:nvPicPr>
          <p:cNvPr id="10" name="Picture 9">
            <a:extLst>
              <a:ext uri="{FF2B5EF4-FFF2-40B4-BE49-F238E27FC236}">
                <a16:creationId xmlns:a16="http://schemas.microsoft.com/office/drawing/2014/main" id="{AA8E5E2A-7843-4C6F-C7DC-AD5C07189E89}"/>
              </a:ext>
            </a:extLst>
          </p:cNvPr>
          <p:cNvPicPr>
            <a:picLocks noChangeAspect="1"/>
          </p:cNvPicPr>
          <p:nvPr/>
        </p:nvPicPr>
        <p:blipFill rotWithShape="1">
          <a:blip r:embed="rId5"/>
          <a:srcRect l="19855" t="4193" r="48465" b="4120"/>
          <a:stretch/>
        </p:blipFill>
        <p:spPr>
          <a:xfrm>
            <a:off x="7763742" y="1822950"/>
            <a:ext cx="2331170" cy="2808000"/>
          </a:xfrm>
          <a:prstGeom prst="rect">
            <a:avLst/>
          </a:prstGeom>
          <a:noFill/>
          <a:ln>
            <a:solidFill>
              <a:srgbClr val="00958E"/>
            </a:solidFill>
          </a:ln>
        </p:spPr>
      </p:pic>
    </p:spTree>
    <p:extLst>
      <p:ext uri="{BB962C8B-B14F-4D97-AF65-F5344CB8AC3E}">
        <p14:creationId xmlns:p14="http://schemas.microsoft.com/office/powerpoint/2010/main" val="312066735"/>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does McCann compare with other agencies with whom you work?</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800" y="1247599"/>
            <a:ext cx="320634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39995" y="1254914"/>
            <a:ext cx="344996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036559" y="1257274"/>
            <a:ext cx="38531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DD42C058-631B-B538-8DD4-0DCD29FA6027}"/>
              </a:ext>
            </a:extLst>
          </p:cNvPr>
          <p:cNvPicPr>
            <a:picLocks noChangeAspect="1"/>
          </p:cNvPicPr>
          <p:nvPr/>
        </p:nvPicPr>
        <p:blipFill rotWithShape="1">
          <a:blip r:embed="rId3"/>
          <a:srcRect l="8639" t="3679" r="45281" b="8062"/>
          <a:stretch/>
        </p:blipFill>
        <p:spPr>
          <a:xfrm>
            <a:off x="85800" y="1881112"/>
            <a:ext cx="3206343" cy="2556000"/>
          </a:xfrm>
          <a:prstGeom prst="rect">
            <a:avLst/>
          </a:prstGeom>
          <a:noFill/>
          <a:ln>
            <a:solidFill>
              <a:srgbClr val="00958E"/>
            </a:solidFill>
          </a:ln>
        </p:spPr>
      </p:pic>
      <p:pic>
        <p:nvPicPr>
          <p:cNvPr id="6" name="Picture 5">
            <a:extLst>
              <a:ext uri="{FF2B5EF4-FFF2-40B4-BE49-F238E27FC236}">
                <a16:creationId xmlns:a16="http://schemas.microsoft.com/office/drawing/2014/main" id="{85E540F6-54BE-480B-81F0-D53A66465A52}"/>
              </a:ext>
            </a:extLst>
          </p:cNvPr>
          <p:cNvPicPr>
            <a:picLocks noChangeAspect="1"/>
          </p:cNvPicPr>
          <p:nvPr/>
        </p:nvPicPr>
        <p:blipFill rotWithShape="1">
          <a:blip r:embed="rId4"/>
          <a:srcRect l="8114" t="408" r="42031" b="10840"/>
          <a:stretch/>
        </p:blipFill>
        <p:spPr>
          <a:xfrm>
            <a:off x="3439995" y="1881112"/>
            <a:ext cx="3449961" cy="2556000"/>
          </a:xfrm>
          <a:prstGeom prst="rect">
            <a:avLst/>
          </a:prstGeom>
          <a:noFill/>
          <a:ln>
            <a:solidFill>
              <a:srgbClr val="00958E"/>
            </a:solidFill>
          </a:ln>
        </p:spPr>
      </p:pic>
      <p:pic>
        <p:nvPicPr>
          <p:cNvPr id="8" name="Picture 7">
            <a:extLst>
              <a:ext uri="{FF2B5EF4-FFF2-40B4-BE49-F238E27FC236}">
                <a16:creationId xmlns:a16="http://schemas.microsoft.com/office/drawing/2014/main" id="{F8538ACC-8E87-CDAB-2E14-BEE1870B192C}"/>
              </a:ext>
            </a:extLst>
          </p:cNvPr>
          <p:cNvPicPr>
            <a:picLocks noChangeAspect="1"/>
          </p:cNvPicPr>
          <p:nvPr/>
        </p:nvPicPr>
        <p:blipFill rotWithShape="1">
          <a:blip r:embed="rId4"/>
          <a:srcRect l="66667" t="30827" r="1524" b="32844"/>
          <a:stretch/>
        </p:blipFill>
        <p:spPr>
          <a:xfrm>
            <a:off x="4118248" y="5026380"/>
            <a:ext cx="2276291" cy="1081972"/>
          </a:xfrm>
          <a:prstGeom prst="rect">
            <a:avLst/>
          </a:prstGeom>
          <a:noFill/>
        </p:spPr>
      </p:pic>
      <p:pic>
        <p:nvPicPr>
          <p:cNvPr id="10" name="Picture 9">
            <a:extLst>
              <a:ext uri="{FF2B5EF4-FFF2-40B4-BE49-F238E27FC236}">
                <a16:creationId xmlns:a16="http://schemas.microsoft.com/office/drawing/2014/main" id="{1589A123-EEC2-1434-BDAB-710673A676E8}"/>
              </a:ext>
            </a:extLst>
          </p:cNvPr>
          <p:cNvPicPr>
            <a:picLocks noChangeAspect="1"/>
          </p:cNvPicPr>
          <p:nvPr/>
        </p:nvPicPr>
        <p:blipFill rotWithShape="1">
          <a:blip r:embed="rId5"/>
          <a:srcRect l="9056" t="9383" r="40824" b="11275"/>
          <a:stretch/>
        </p:blipFill>
        <p:spPr>
          <a:xfrm>
            <a:off x="7036559" y="1881112"/>
            <a:ext cx="3879434" cy="2556000"/>
          </a:xfrm>
          <a:prstGeom prst="rect">
            <a:avLst/>
          </a:prstGeom>
          <a:noFill/>
          <a:ln>
            <a:solidFill>
              <a:srgbClr val="00958E"/>
            </a:solidFill>
          </a:ln>
        </p:spPr>
      </p:pic>
    </p:spTree>
    <p:extLst>
      <p:ext uri="{BB962C8B-B14F-4D97-AF65-F5344CB8AC3E}">
        <p14:creationId xmlns:p14="http://schemas.microsoft.com/office/powerpoint/2010/main" val="1628802676"/>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appropriately client centric and commercially aware?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66690" y="1283319"/>
            <a:ext cx="383718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18248" y="1292994"/>
            <a:ext cx="332123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79318" y="1292994"/>
            <a:ext cx="322679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61515732-F37D-B5D5-F0C7-3E0B90488EA3}"/>
              </a:ext>
            </a:extLst>
          </p:cNvPr>
          <p:cNvPicPr>
            <a:picLocks noChangeAspect="1"/>
          </p:cNvPicPr>
          <p:nvPr/>
        </p:nvPicPr>
        <p:blipFill rotWithShape="1">
          <a:blip r:embed="rId3"/>
          <a:srcRect l="13680" t="615" r="33761" b="10042"/>
          <a:stretch/>
        </p:blipFill>
        <p:spPr>
          <a:xfrm>
            <a:off x="166690" y="1988840"/>
            <a:ext cx="3816413" cy="2700000"/>
          </a:xfrm>
          <a:prstGeom prst="rect">
            <a:avLst/>
          </a:prstGeom>
          <a:noFill/>
          <a:ln>
            <a:solidFill>
              <a:srgbClr val="00958E"/>
            </a:solidFill>
          </a:ln>
        </p:spPr>
      </p:pic>
      <p:pic>
        <p:nvPicPr>
          <p:cNvPr id="3" name="Picture 2">
            <a:extLst>
              <a:ext uri="{FF2B5EF4-FFF2-40B4-BE49-F238E27FC236}">
                <a16:creationId xmlns:a16="http://schemas.microsoft.com/office/drawing/2014/main" id="{94BDF552-BB20-1D6E-C3D3-8040C3B6404E}"/>
              </a:ext>
            </a:extLst>
          </p:cNvPr>
          <p:cNvPicPr>
            <a:picLocks noChangeAspect="1"/>
          </p:cNvPicPr>
          <p:nvPr/>
        </p:nvPicPr>
        <p:blipFill rotWithShape="1">
          <a:blip r:embed="rId4"/>
          <a:srcRect l="15440" t="2935" r="34866"/>
          <a:stretch/>
        </p:blipFill>
        <p:spPr>
          <a:xfrm>
            <a:off x="4118248" y="1988840"/>
            <a:ext cx="3321239" cy="2700000"/>
          </a:xfrm>
          <a:prstGeom prst="rect">
            <a:avLst/>
          </a:prstGeom>
          <a:noFill/>
          <a:ln>
            <a:solidFill>
              <a:srgbClr val="00958E"/>
            </a:solidFill>
          </a:ln>
        </p:spPr>
      </p:pic>
      <p:pic>
        <p:nvPicPr>
          <p:cNvPr id="4" name="Picture 3">
            <a:extLst>
              <a:ext uri="{FF2B5EF4-FFF2-40B4-BE49-F238E27FC236}">
                <a16:creationId xmlns:a16="http://schemas.microsoft.com/office/drawing/2014/main" id="{D4E3E137-881E-9A8E-A985-12A593460C11}"/>
              </a:ext>
            </a:extLst>
          </p:cNvPr>
          <p:cNvPicPr>
            <a:picLocks noChangeAspect="1"/>
          </p:cNvPicPr>
          <p:nvPr/>
        </p:nvPicPr>
        <p:blipFill rotWithShape="1">
          <a:blip r:embed="rId4"/>
          <a:srcRect l="80876" t="32143" r="1524" b="31529"/>
          <a:stretch/>
        </p:blipFill>
        <p:spPr>
          <a:xfrm>
            <a:off x="4649542" y="5013176"/>
            <a:ext cx="1589011" cy="1365050"/>
          </a:xfrm>
          <a:prstGeom prst="rect">
            <a:avLst/>
          </a:prstGeom>
          <a:noFill/>
        </p:spPr>
      </p:pic>
      <p:pic>
        <p:nvPicPr>
          <p:cNvPr id="10" name="Picture 9">
            <a:extLst>
              <a:ext uri="{FF2B5EF4-FFF2-40B4-BE49-F238E27FC236}">
                <a16:creationId xmlns:a16="http://schemas.microsoft.com/office/drawing/2014/main" id="{33C6D6B9-083A-5583-94CA-E63279742F17}"/>
              </a:ext>
            </a:extLst>
          </p:cNvPr>
          <p:cNvPicPr>
            <a:picLocks noChangeAspect="1"/>
          </p:cNvPicPr>
          <p:nvPr/>
        </p:nvPicPr>
        <p:blipFill rotWithShape="1">
          <a:blip r:embed="rId5"/>
          <a:srcRect l="20647" t="4942" r="34064" b="4008"/>
          <a:stretch/>
        </p:blipFill>
        <p:spPr>
          <a:xfrm>
            <a:off x="7579318" y="1988840"/>
            <a:ext cx="3226792" cy="2700000"/>
          </a:xfrm>
          <a:prstGeom prst="rect">
            <a:avLst/>
          </a:prstGeom>
          <a:noFill/>
          <a:ln>
            <a:solidFill>
              <a:srgbClr val="00958E"/>
            </a:solidFill>
          </a:ln>
        </p:spPr>
      </p:pic>
    </p:spTree>
    <p:extLst>
      <p:ext uri="{BB962C8B-B14F-4D97-AF65-F5344CB8AC3E}">
        <p14:creationId xmlns:p14="http://schemas.microsoft.com/office/powerpoint/2010/main" val="3612187346"/>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responsive?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86621" y="1274848"/>
            <a:ext cx="278004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51408" y="1278181"/>
            <a:ext cx="278004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536898" y="1274848"/>
            <a:ext cx="399006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852C0C49-4176-DF8E-3CFC-20056E095AD0}"/>
              </a:ext>
            </a:extLst>
          </p:cNvPr>
          <p:cNvPicPr>
            <a:picLocks noChangeAspect="1"/>
          </p:cNvPicPr>
          <p:nvPr/>
        </p:nvPicPr>
        <p:blipFill rotWithShape="1">
          <a:blip r:embed="rId3"/>
          <a:srcRect l="13704" t="3403" r="47120" b="6582"/>
          <a:stretch/>
        </p:blipFill>
        <p:spPr>
          <a:xfrm>
            <a:off x="386621" y="1953136"/>
            <a:ext cx="2823442" cy="2700000"/>
          </a:xfrm>
          <a:prstGeom prst="rect">
            <a:avLst/>
          </a:prstGeom>
          <a:noFill/>
          <a:ln>
            <a:solidFill>
              <a:srgbClr val="00958E"/>
            </a:solidFill>
          </a:ln>
        </p:spPr>
      </p:pic>
      <p:pic>
        <p:nvPicPr>
          <p:cNvPr id="6" name="Picture 5">
            <a:extLst>
              <a:ext uri="{FF2B5EF4-FFF2-40B4-BE49-F238E27FC236}">
                <a16:creationId xmlns:a16="http://schemas.microsoft.com/office/drawing/2014/main" id="{C30A143F-FEC7-B833-5BA9-82AC75B04521}"/>
              </a:ext>
            </a:extLst>
          </p:cNvPr>
          <p:cNvPicPr>
            <a:picLocks noChangeAspect="1"/>
          </p:cNvPicPr>
          <p:nvPr/>
        </p:nvPicPr>
        <p:blipFill rotWithShape="1">
          <a:blip r:embed="rId4"/>
          <a:srcRect l="13376" t="3461" r="47448" b="5538"/>
          <a:stretch/>
        </p:blipFill>
        <p:spPr>
          <a:xfrm>
            <a:off x="3451409" y="1953136"/>
            <a:ext cx="2792834" cy="2700000"/>
          </a:xfrm>
          <a:prstGeom prst="rect">
            <a:avLst/>
          </a:prstGeom>
          <a:noFill/>
          <a:ln>
            <a:solidFill>
              <a:srgbClr val="00958E"/>
            </a:solidFill>
          </a:ln>
        </p:spPr>
      </p:pic>
      <p:pic>
        <p:nvPicPr>
          <p:cNvPr id="8" name="Picture 7">
            <a:extLst>
              <a:ext uri="{FF2B5EF4-FFF2-40B4-BE49-F238E27FC236}">
                <a16:creationId xmlns:a16="http://schemas.microsoft.com/office/drawing/2014/main" id="{3E75A4E3-3D2E-B3B4-87D7-D45EA3024237}"/>
              </a:ext>
            </a:extLst>
          </p:cNvPr>
          <p:cNvPicPr>
            <a:picLocks noChangeAspect="1"/>
          </p:cNvPicPr>
          <p:nvPr/>
        </p:nvPicPr>
        <p:blipFill rotWithShape="1">
          <a:blip r:embed="rId4"/>
          <a:srcRect l="67913" t="33711" r="1475" b="35150"/>
          <a:stretch/>
        </p:blipFill>
        <p:spPr>
          <a:xfrm>
            <a:off x="3614192" y="5085438"/>
            <a:ext cx="3065934" cy="1296144"/>
          </a:xfrm>
          <a:prstGeom prst="rect">
            <a:avLst/>
          </a:prstGeom>
          <a:noFill/>
        </p:spPr>
      </p:pic>
      <p:pic>
        <p:nvPicPr>
          <p:cNvPr id="10" name="Picture 9">
            <a:extLst>
              <a:ext uri="{FF2B5EF4-FFF2-40B4-BE49-F238E27FC236}">
                <a16:creationId xmlns:a16="http://schemas.microsoft.com/office/drawing/2014/main" id="{974383E7-9EBD-8854-9A22-97A65A4537CF}"/>
              </a:ext>
            </a:extLst>
          </p:cNvPr>
          <p:cNvPicPr>
            <a:picLocks noChangeAspect="1"/>
          </p:cNvPicPr>
          <p:nvPr/>
        </p:nvPicPr>
        <p:blipFill rotWithShape="1">
          <a:blip r:embed="rId5"/>
          <a:srcRect l="7616" t="4193" r="41985" b="14499"/>
          <a:stretch/>
        </p:blipFill>
        <p:spPr>
          <a:xfrm>
            <a:off x="6536898" y="1974095"/>
            <a:ext cx="3990061" cy="2679041"/>
          </a:xfrm>
          <a:prstGeom prst="rect">
            <a:avLst/>
          </a:prstGeom>
          <a:noFill/>
          <a:ln>
            <a:solidFill>
              <a:srgbClr val="00958E"/>
            </a:solidFill>
          </a:ln>
        </p:spPr>
      </p:pic>
    </p:spTree>
    <p:extLst>
      <p:ext uri="{BB962C8B-B14F-4D97-AF65-F5344CB8AC3E}">
        <p14:creationId xmlns:p14="http://schemas.microsoft.com/office/powerpoint/2010/main" val="3936824198"/>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adaptable and flexible?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80126" y="1274848"/>
            <a:ext cx="351904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01511" y="1278181"/>
            <a:ext cx="371448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88266" y="1274848"/>
            <a:ext cx="295471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27BA4157-FBF6-986F-FE96-8B10DACC56B5}"/>
              </a:ext>
            </a:extLst>
          </p:cNvPr>
          <p:cNvPicPr>
            <a:picLocks noChangeAspect="1"/>
          </p:cNvPicPr>
          <p:nvPr/>
        </p:nvPicPr>
        <p:blipFill rotWithShape="1">
          <a:blip r:embed="rId3"/>
          <a:srcRect l="15128" t="1526" r="34473" b="5057"/>
          <a:stretch/>
        </p:blipFill>
        <p:spPr>
          <a:xfrm>
            <a:off x="199173" y="1990375"/>
            <a:ext cx="3500000" cy="2700000"/>
          </a:xfrm>
          <a:prstGeom prst="rect">
            <a:avLst/>
          </a:prstGeom>
          <a:noFill/>
          <a:ln>
            <a:solidFill>
              <a:srgbClr val="00958E"/>
            </a:solidFill>
          </a:ln>
        </p:spPr>
      </p:pic>
      <p:pic>
        <p:nvPicPr>
          <p:cNvPr id="3" name="Picture 2">
            <a:extLst>
              <a:ext uri="{FF2B5EF4-FFF2-40B4-BE49-F238E27FC236}">
                <a16:creationId xmlns:a16="http://schemas.microsoft.com/office/drawing/2014/main" id="{E7257D67-C453-31B6-8049-BF63254C69CE}"/>
              </a:ext>
            </a:extLst>
          </p:cNvPr>
          <p:cNvPicPr>
            <a:picLocks noChangeAspect="1"/>
          </p:cNvPicPr>
          <p:nvPr/>
        </p:nvPicPr>
        <p:blipFill rotWithShape="1">
          <a:blip r:embed="rId4"/>
          <a:srcRect l="14097" t="9383" r="35504" b="2594"/>
          <a:stretch/>
        </p:blipFill>
        <p:spPr>
          <a:xfrm>
            <a:off x="3901511" y="1988840"/>
            <a:ext cx="3714487" cy="2700000"/>
          </a:xfrm>
          <a:prstGeom prst="rect">
            <a:avLst/>
          </a:prstGeom>
          <a:noFill/>
          <a:ln>
            <a:solidFill>
              <a:srgbClr val="00958E"/>
            </a:solidFill>
          </a:ln>
        </p:spPr>
      </p:pic>
      <p:pic>
        <p:nvPicPr>
          <p:cNvPr id="4" name="Picture 3">
            <a:extLst>
              <a:ext uri="{FF2B5EF4-FFF2-40B4-BE49-F238E27FC236}">
                <a16:creationId xmlns:a16="http://schemas.microsoft.com/office/drawing/2014/main" id="{2BAF792D-10F0-0C82-3FB1-E874B870BAE1}"/>
              </a:ext>
            </a:extLst>
          </p:cNvPr>
          <p:cNvPicPr>
            <a:picLocks noChangeAspect="1"/>
          </p:cNvPicPr>
          <p:nvPr/>
        </p:nvPicPr>
        <p:blipFill rotWithShape="1">
          <a:blip r:embed="rId4"/>
          <a:srcRect l="77370" t="31671" r="2470" b="33730"/>
          <a:stretch/>
        </p:blipFill>
        <p:spPr>
          <a:xfrm>
            <a:off x="4406280" y="4859739"/>
            <a:ext cx="2016224" cy="1440160"/>
          </a:xfrm>
          <a:prstGeom prst="rect">
            <a:avLst/>
          </a:prstGeom>
          <a:noFill/>
        </p:spPr>
      </p:pic>
      <p:pic>
        <p:nvPicPr>
          <p:cNvPr id="10" name="Picture 9">
            <a:extLst>
              <a:ext uri="{FF2B5EF4-FFF2-40B4-BE49-F238E27FC236}">
                <a16:creationId xmlns:a16="http://schemas.microsoft.com/office/drawing/2014/main" id="{3A9E3646-B08D-B172-9A32-2E9039EC88B5}"/>
              </a:ext>
            </a:extLst>
          </p:cNvPr>
          <p:cNvPicPr>
            <a:picLocks noChangeAspect="1"/>
          </p:cNvPicPr>
          <p:nvPr/>
        </p:nvPicPr>
        <p:blipFill rotWithShape="1">
          <a:blip r:embed="rId5"/>
          <a:srcRect l="17695" t="7653" r="40545" b="659"/>
          <a:stretch/>
        </p:blipFill>
        <p:spPr>
          <a:xfrm>
            <a:off x="7788267" y="1997964"/>
            <a:ext cx="2954717" cy="2700000"/>
          </a:xfrm>
          <a:prstGeom prst="rect">
            <a:avLst/>
          </a:prstGeom>
          <a:noFill/>
          <a:ln>
            <a:solidFill>
              <a:srgbClr val="00958E"/>
            </a:solidFill>
          </a:ln>
        </p:spPr>
      </p:pic>
    </p:spTree>
    <p:extLst>
      <p:ext uri="{BB962C8B-B14F-4D97-AF65-F5344CB8AC3E}">
        <p14:creationId xmlns:p14="http://schemas.microsoft.com/office/powerpoint/2010/main" val="2015862262"/>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500" u="none" spc="0">
                <a:solidFill>
                  <a:srgbClr val="00958E">
                    <a:alpha val="100000"/>
                  </a:srgbClr>
                </a:solidFill>
                <a:latin typeface="Tahoma"/>
              </a:rPr>
              <a:t>Agenda</a:t>
            </a:r>
          </a:p>
        </p:txBody>
      </p:sp>
      <p:sp>
        <p:nvSpPr>
          <p:cNvPr id="2" name="TextBox 1"/>
          <p:cNvSpPr txBox="1"/>
          <p:nvPr/>
        </p:nvSpPr>
        <p:spPr>
          <a:xfrm>
            <a:off x="505893" y="1052736"/>
            <a:ext cx="10001250" cy="4381777"/>
          </a:xfrm>
          <a:prstGeom prst="rect">
            <a:avLst/>
          </a:prstGeom>
          <a:noFill/>
        </p:spPr>
        <p:txBody>
          <a:bodyPr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Introduction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Management Summary</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conclusions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Client Commitment Index</a:t>
            </a:r>
            <a:r>
              <a:rPr lang="en-US" sz="1600" u="none" spc="0" baseline="30000" dirty="0">
                <a:solidFill>
                  <a:srgbClr val="404040">
                    <a:alpha val="100000"/>
                  </a:srgbClr>
                </a:solidFill>
                <a:latin typeface="Tahoma"/>
              </a:rPr>
              <a:t>®</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RADAR</a:t>
            </a:r>
            <a:r>
              <a:rPr lang="en-US" sz="1600" u="none" spc="0" baseline="30000" dirty="0">
                <a:solidFill>
                  <a:srgbClr val="404040">
                    <a:alpha val="100000"/>
                  </a:srgbClr>
                </a:solidFill>
                <a:latin typeface="Tahoma"/>
              </a:rPr>
              <a:t>®</a:t>
            </a:r>
            <a:r>
              <a:rPr lang="en-US" sz="1600" u="none" spc="0" dirty="0">
                <a:solidFill>
                  <a:srgbClr val="404040">
                    <a:alpha val="100000"/>
                  </a:srgbClr>
                </a:solidFill>
                <a:latin typeface="Tahoma"/>
              </a:rPr>
              <a:t> summaries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Word Cloud</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One piece of advice</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Animal personifications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Indicated action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Detailed Client Viewpoint</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Appendices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Quantitative highlights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the team work with you in a collaborative way? </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01824" y="1268760"/>
            <a:ext cx="270244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254152" y="1268760"/>
            <a:ext cx="288138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411680" y="1274848"/>
            <a:ext cx="427290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4BC56A5B-EEC2-D33C-9FE9-156BC4FB3495}"/>
              </a:ext>
            </a:extLst>
          </p:cNvPr>
          <p:cNvPicPr>
            <a:picLocks noChangeAspect="1"/>
          </p:cNvPicPr>
          <p:nvPr/>
        </p:nvPicPr>
        <p:blipFill rotWithShape="1">
          <a:blip r:embed="rId3"/>
          <a:srcRect l="20880" t="5748" r="41980" b="5095"/>
          <a:stretch/>
        </p:blipFill>
        <p:spPr>
          <a:xfrm>
            <a:off x="301824" y="1966349"/>
            <a:ext cx="2702445" cy="2700000"/>
          </a:xfrm>
          <a:prstGeom prst="rect">
            <a:avLst/>
          </a:prstGeom>
          <a:noFill/>
          <a:ln>
            <a:solidFill>
              <a:srgbClr val="00958E"/>
            </a:solidFill>
          </a:ln>
        </p:spPr>
      </p:pic>
      <p:pic>
        <p:nvPicPr>
          <p:cNvPr id="6" name="Picture 5">
            <a:extLst>
              <a:ext uri="{FF2B5EF4-FFF2-40B4-BE49-F238E27FC236}">
                <a16:creationId xmlns:a16="http://schemas.microsoft.com/office/drawing/2014/main" id="{54F24C02-E515-283A-A555-B6CEA8224754}"/>
              </a:ext>
            </a:extLst>
          </p:cNvPr>
          <p:cNvPicPr>
            <a:picLocks noChangeAspect="1"/>
          </p:cNvPicPr>
          <p:nvPr/>
        </p:nvPicPr>
        <p:blipFill rotWithShape="1">
          <a:blip r:embed="rId4"/>
          <a:srcRect l="18416" t="6723" r="41984" b="4120"/>
          <a:stretch/>
        </p:blipFill>
        <p:spPr>
          <a:xfrm>
            <a:off x="3254152" y="1954136"/>
            <a:ext cx="2881385" cy="2700000"/>
          </a:xfrm>
          <a:prstGeom prst="rect">
            <a:avLst/>
          </a:prstGeom>
          <a:noFill/>
          <a:ln>
            <a:solidFill>
              <a:srgbClr val="00958E"/>
            </a:solidFill>
          </a:ln>
        </p:spPr>
      </p:pic>
      <p:pic>
        <p:nvPicPr>
          <p:cNvPr id="8" name="Picture 7">
            <a:extLst>
              <a:ext uri="{FF2B5EF4-FFF2-40B4-BE49-F238E27FC236}">
                <a16:creationId xmlns:a16="http://schemas.microsoft.com/office/drawing/2014/main" id="{C8A19EA8-C56E-BB57-B2E7-1B55E1B531DC}"/>
              </a:ext>
            </a:extLst>
          </p:cNvPr>
          <p:cNvPicPr>
            <a:picLocks noChangeAspect="1"/>
          </p:cNvPicPr>
          <p:nvPr/>
        </p:nvPicPr>
        <p:blipFill rotWithShape="1">
          <a:blip r:embed="rId4"/>
          <a:srcRect l="78732" t="33401" r="1523" b="33730"/>
          <a:stretch/>
        </p:blipFill>
        <p:spPr>
          <a:xfrm>
            <a:off x="4262264" y="4981531"/>
            <a:ext cx="1974626" cy="1368152"/>
          </a:xfrm>
          <a:prstGeom prst="rect">
            <a:avLst/>
          </a:prstGeom>
          <a:noFill/>
        </p:spPr>
      </p:pic>
      <p:pic>
        <p:nvPicPr>
          <p:cNvPr id="10" name="Picture 9">
            <a:extLst>
              <a:ext uri="{FF2B5EF4-FFF2-40B4-BE49-F238E27FC236}">
                <a16:creationId xmlns:a16="http://schemas.microsoft.com/office/drawing/2014/main" id="{46E4D234-C16E-70EF-9803-C4D722786597}"/>
              </a:ext>
            </a:extLst>
          </p:cNvPr>
          <p:cNvPicPr>
            <a:picLocks noChangeAspect="1"/>
          </p:cNvPicPr>
          <p:nvPr/>
        </p:nvPicPr>
        <p:blipFill rotWithShape="1">
          <a:blip r:embed="rId5"/>
          <a:srcRect l="14816" t="12261" r="36945" b="14499"/>
          <a:stretch/>
        </p:blipFill>
        <p:spPr>
          <a:xfrm>
            <a:off x="6411679" y="1954136"/>
            <a:ext cx="4272904" cy="2700000"/>
          </a:xfrm>
          <a:prstGeom prst="rect">
            <a:avLst/>
          </a:prstGeom>
          <a:noFill/>
          <a:ln>
            <a:solidFill>
              <a:srgbClr val="00958E"/>
            </a:solidFill>
          </a:ln>
        </p:spPr>
      </p:pic>
    </p:spTree>
    <p:extLst>
      <p:ext uri="{BB962C8B-B14F-4D97-AF65-F5344CB8AC3E}">
        <p14:creationId xmlns:p14="http://schemas.microsoft.com/office/powerpoint/2010/main" val="1160272827"/>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people, skills and resources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28329" y="1268760"/>
            <a:ext cx="355237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85189" y="1278181"/>
            <a:ext cx="346708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83203" y="1274848"/>
            <a:ext cx="350379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409B9A49-7A57-E524-141D-3B72AE282A60}"/>
              </a:ext>
            </a:extLst>
          </p:cNvPr>
          <p:cNvPicPr>
            <a:picLocks noChangeAspect="1"/>
          </p:cNvPicPr>
          <p:nvPr/>
        </p:nvPicPr>
        <p:blipFill rotWithShape="1">
          <a:blip r:embed="rId3"/>
          <a:srcRect l="13680" t="4542" r="35507" b="11322"/>
          <a:stretch/>
        </p:blipFill>
        <p:spPr>
          <a:xfrm>
            <a:off x="128329" y="1872501"/>
            <a:ext cx="3552377" cy="2448000"/>
          </a:xfrm>
          <a:prstGeom prst="rect">
            <a:avLst/>
          </a:prstGeom>
          <a:noFill/>
          <a:ln>
            <a:solidFill>
              <a:srgbClr val="00958E"/>
            </a:solidFill>
          </a:ln>
        </p:spPr>
      </p:pic>
      <p:pic>
        <p:nvPicPr>
          <p:cNvPr id="3" name="Picture 2">
            <a:extLst>
              <a:ext uri="{FF2B5EF4-FFF2-40B4-BE49-F238E27FC236}">
                <a16:creationId xmlns:a16="http://schemas.microsoft.com/office/drawing/2014/main" id="{D404C83B-E15A-D842-A89F-AD9FA288B0E7}"/>
              </a:ext>
            </a:extLst>
          </p:cNvPr>
          <p:cNvPicPr>
            <a:picLocks noChangeAspect="1"/>
          </p:cNvPicPr>
          <p:nvPr/>
        </p:nvPicPr>
        <p:blipFill rotWithShape="1">
          <a:blip r:embed="rId4"/>
          <a:srcRect l="14617" t="11209" r="34263" b="2068"/>
          <a:stretch/>
        </p:blipFill>
        <p:spPr>
          <a:xfrm>
            <a:off x="3785188" y="1872501"/>
            <a:ext cx="3467086" cy="2448000"/>
          </a:xfrm>
          <a:prstGeom prst="rect">
            <a:avLst/>
          </a:prstGeom>
          <a:noFill/>
          <a:ln>
            <a:solidFill>
              <a:srgbClr val="00958E"/>
            </a:solidFill>
          </a:ln>
        </p:spPr>
      </p:pic>
      <p:pic>
        <p:nvPicPr>
          <p:cNvPr id="4" name="Picture 3">
            <a:extLst>
              <a:ext uri="{FF2B5EF4-FFF2-40B4-BE49-F238E27FC236}">
                <a16:creationId xmlns:a16="http://schemas.microsoft.com/office/drawing/2014/main" id="{B57BFA83-B9C1-4859-D373-0950114A4C8C}"/>
              </a:ext>
            </a:extLst>
          </p:cNvPr>
          <p:cNvPicPr>
            <a:picLocks noChangeAspect="1"/>
          </p:cNvPicPr>
          <p:nvPr/>
        </p:nvPicPr>
        <p:blipFill rotWithShape="1">
          <a:blip r:embed="rId4"/>
          <a:srcRect l="77816" t="28533" r="1523" b="29949"/>
          <a:stretch/>
        </p:blipFill>
        <p:spPr>
          <a:xfrm>
            <a:off x="4046240" y="4759990"/>
            <a:ext cx="1872208" cy="1565764"/>
          </a:xfrm>
          <a:prstGeom prst="rect">
            <a:avLst/>
          </a:prstGeom>
          <a:noFill/>
        </p:spPr>
      </p:pic>
      <p:pic>
        <p:nvPicPr>
          <p:cNvPr id="10" name="Picture 9">
            <a:extLst>
              <a:ext uri="{FF2B5EF4-FFF2-40B4-BE49-F238E27FC236}">
                <a16:creationId xmlns:a16="http://schemas.microsoft.com/office/drawing/2014/main" id="{CD778109-A716-FF5E-2698-5374776009CD}"/>
              </a:ext>
            </a:extLst>
          </p:cNvPr>
          <p:cNvPicPr>
            <a:picLocks noChangeAspect="1"/>
          </p:cNvPicPr>
          <p:nvPr/>
        </p:nvPicPr>
        <p:blipFill rotWithShape="1">
          <a:blip r:embed="rId5"/>
          <a:srcRect l="15379" t="7720" r="34942" b="8881"/>
          <a:stretch/>
        </p:blipFill>
        <p:spPr>
          <a:xfrm>
            <a:off x="7383204" y="1872501"/>
            <a:ext cx="3503796" cy="2448000"/>
          </a:xfrm>
          <a:prstGeom prst="rect">
            <a:avLst/>
          </a:prstGeom>
          <a:noFill/>
          <a:ln>
            <a:solidFill>
              <a:srgbClr val="00958E"/>
            </a:solidFill>
          </a:ln>
        </p:spPr>
      </p:pic>
    </p:spTree>
    <p:extLst>
      <p:ext uri="{BB962C8B-B14F-4D97-AF65-F5344CB8AC3E}">
        <p14:creationId xmlns:p14="http://schemas.microsoft.com/office/powerpoint/2010/main" val="2260692741"/>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Chemistry and working relationships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517848" y="1124744"/>
            <a:ext cx="188035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2593745" y="1138110"/>
            <a:ext cx="397670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765992" y="1130832"/>
            <a:ext cx="379149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17FC5271-F7AE-E6FC-5D5C-6B10E70317BA}"/>
              </a:ext>
            </a:extLst>
          </p:cNvPr>
          <p:cNvPicPr>
            <a:picLocks noChangeAspect="1"/>
          </p:cNvPicPr>
          <p:nvPr/>
        </p:nvPicPr>
        <p:blipFill rotWithShape="1">
          <a:blip r:embed="rId3"/>
          <a:srcRect l="25200" t="1730" r="46720" b="1393"/>
          <a:stretch/>
        </p:blipFill>
        <p:spPr>
          <a:xfrm>
            <a:off x="517848" y="1844824"/>
            <a:ext cx="1880357" cy="2700000"/>
          </a:xfrm>
          <a:prstGeom prst="rect">
            <a:avLst/>
          </a:prstGeom>
          <a:noFill/>
          <a:ln>
            <a:solidFill>
              <a:srgbClr val="00958E"/>
            </a:solidFill>
          </a:ln>
        </p:spPr>
      </p:pic>
      <p:pic>
        <p:nvPicPr>
          <p:cNvPr id="6" name="Picture 5">
            <a:extLst>
              <a:ext uri="{FF2B5EF4-FFF2-40B4-BE49-F238E27FC236}">
                <a16:creationId xmlns:a16="http://schemas.microsoft.com/office/drawing/2014/main" id="{83A337A9-2A2B-0A35-C971-A8449CD0E3D6}"/>
              </a:ext>
            </a:extLst>
          </p:cNvPr>
          <p:cNvPicPr>
            <a:picLocks noChangeAspect="1"/>
          </p:cNvPicPr>
          <p:nvPr/>
        </p:nvPicPr>
        <p:blipFill rotWithShape="1">
          <a:blip r:embed="rId4"/>
          <a:srcRect l="13408" t="3104" r="35473" b="13502"/>
          <a:stretch/>
        </p:blipFill>
        <p:spPr>
          <a:xfrm>
            <a:off x="2593744" y="1844824"/>
            <a:ext cx="3976707" cy="2700000"/>
          </a:xfrm>
          <a:prstGeom prst="rect">
            <a:avLst/>
          </a:prstGeom>
          <a:noFill/>
          <a:ln>
            <a:solidFill>
              <a:srgbClr val="00958E"/>
            </a:solidFill>
          </a:ln>
        </p:spPr>
      </p:pic>
      <p:pic>
        <p:nvPicPr>
          <p:cNvPr id="8" name="Picture 7">
            <a:extLst>
              <a:ext uri="{FF2B5EF4-FFF2-40B4-BE49-F238E27FC236}">
                <a16:creationId xmlns:a16="http://schemas.microsoft.com/office/drawing/2014/main" id="{766DA5AE-A9ED-23A7-60A1-C2954B237C7E}"/>
              </a:ext>
            </a:extLst>
          </p:cNvPr>
          <p:cNvPicPr>
            <a:picLocks noChangeAspect="1"/>
          </p:cNvPicPr>
          <p:nvPr/>
        </p:nvPicPr>
        <p:blipFill rotWithShape="1">
          <a:blip r:embed="rId4"/>
          <a:srcRect l="79036" t="29208" r="1524" b="31004"/>
          <a:stretch/>
        </p:blipFill>
        <p:spPr>
          <a:xfrm>
            <a:off x="4213515" y="4761148"/>
            <a:ext cx="1944216" cy="1656184"/>
          </a:xfrm>
          <a:prstGeom prst="rect">
            <a:avLst/>
          </a:prstGeom>
          <a:noFill/>
        </p:spPr>
      </p:pic>
      <p:pic>
        <p:nvPicPr>
          <p:cNvPr id="10" name="Picture 9">
            <a:extLst>
              <a:ext uri="{FF2B5EF4-FFF2-40B4-BE49-F238E27FC236}">
                <a16:creationId xmlns:a16="http://schemas.microsoft.com/office/drawing/2014/main" id="{DD60E3E7-62AB-9D0E-B841-B9EC291ED54F}"/>
              </a:ext>
            </a:extLst>
          </p:cNvPr>
          <p:cNvPicPr>
            <a:picLocks noChangeAspect="1"/>
          </p:cNvPicPr>
          <p:nvPr/>
        </p:nvPicPr>
        <p:blipFill rotWithShape="1">
          <a:blip r:embed="rId5"/>
          <a:srcRect l="17696" t="9383" r="34785" b="9310"/>
          <a:stretch/>
        </p:blipFill>
        <p:spPr>
          <a:xfrm>
            <a:off x="6755129" y="1844824"/>
            <a:ext cx="3791489" cy="2700000"/>
          </a:xfrm>
          <a:prstGeom prst="rect">
            <a:avLst/>
          </a:prstGeom>
          <a:noFill/>
          <a:ln>
            <a:solidFill>
              <a:srgbClr val="00958E"/>
            </a:solidFill>
          </a:ln>
        </p:spPr>
      </p:pic>
    </p:spTree>
    <p:extLst>
      <p:ext uri="{BB962C8B-B14F-4D97-AF65-F5344CB8AC3E}">
        <p14:creationId xmlns:p14="http://schemas.microsoft.com/office/powerpoint/2010/main" val="4037509223"/>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doing an exceptional job?</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470320" y="1268760"/>
            <a:ext cx="238235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82280" y="1282126"/>
            <a:ext cx="27729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32884" y="1274848"/>
            <a:ext cx="225728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C3522690-36E3-8C55-348A-8A8FF8277923}"/>
              </a:ext>
            </a:extLst>
          </p:cNvPr>
          <p:cNvPicPr>
            <a:picLocks noChangeAspect="1"/>
          </p:cNvPicPr>
          <p:nvPr/>
        </p:nvPicPr>
        <p:blipFill rotWithShape="1">
          <a:blip r:embed="rId3"/>
          <a:srcRect l="27825" t="10815" r="39775" b="958"/>
          <a:stretch/>
        </p:blipFill>
        <p:spPr>
          <a:xfrm>
            <a:off x="470320" y="1988840"/>
            <a:ext cx="2382353" cy="2700000"/>
          </a:xfrm>
          <a:prstGeom prst="rect">
            <a:avLst/>
          </a:prstGeom>
          <a:noFill/>
          <a:ln>
            <a:solidFill>
              <a:srgbClr val="00958E"/>
            </a:solidFill>
          </a:ln>
        </p:spPr>
      </p:pic>
      <p:pic>
        <p:nvPicPr>
          <p:cNvPr id="3" name="Picture 2">
            <a:extLst>
              <a:ext uri="{FF2B5EF4-FFF2-40B4-BE49-F238E27FC236}">
                <a16:creationId xmlns:a16="http://schemas.microsoft.com/office/drawing/2014/main" id="{5837E4E8-84B2-6564-8C4B-55BD73794434}"/>
              </a:ext>
            </a:extLst>
          </p:cNvPr>
          <p:cNvPicPr>
            <a:picLocks noChangeAspect="1"/>
          </p:cNvPicPr>
          <p:nvPr/>
        </p:nvPicPr>
        <p:blipFill rotWithShape="1">
          <a:blip r:embed="rId4"/>
          <a:srcRect l="26921" t="7754" r="37399" b="8773"/>
          <a:stretch/>
        </p:blipFill>
        <p:spPr>
          <a:xfrm>
            <a:off x="3982280" y="1979222"/>
            <a:ext cx="2772967" cy="2700000"/>
          </a:xfrm>
          <a:prstGeom prst="rect">
            <a:avLst/>
          </a:prstGeom>
          <a:noFill/>
          <a:ln>
            <a:solidFill>
              <a:srgbClr val="00958E"/>
            </a:solidFill>
          </a:ln>
        </p:spPr>
      </p:pic>
      <p:pic>
        <p:nvPicPr>
          <p:cNvPr id="4" name="Picture 3">
            <a:extLst>
              <a:ext uri="{FF2B5EF4-FFF2-40B4-BE49-F238E27FC236}">
                <a16:creationId xmlns:a16="http://schemas.microsoft.com/office/drawing/2014/main" id="{04FAD707-5E10-842E-1501-3076B0FD49AB}"/>
              </a:ext>
            </a:extLst>
          </p:cNvPr>
          <p:cNvPicPr>
            <a:picLocks noChangeAspect="1"/>
          </p:cNvPicPr>
          <p:nvPr/>
        </p:nvPicPr>
        <p:blipFill rotWithShape="1">
          <a:blip r:embed="rId4"/>
          <a:srcRect l="88437" t="38692" b="38819"/>
          <a:stretch/>
        </p:blipFill>
        <p:spPr>
          <a:xfrm>
            <a:off x="4694312" y="5374555"/>
            <a:ext cx="1156425" cy="936104"/>
          </a:xfrm>
          <a:prstGeom prst="rect">
            <a:avLst/>
          </a:prstGeom>
          <a:noFill/>
        </p:spPr>
      </p:pic>
      <p:pic>
        <p:nvPicPr>
          <p:cNvPr id="10" name="Picture 9">
            <a:extLst>
              <a:ext uri="{FF2B5EF4-FFF2-40B4-BE49-F238E27FC236}">
                <a16:creationId xmlns:a16="http://schemas.microsoft.com/office/drawing/2014/main" id="{DEB9C082-C7FA-537F-A067-9C58436723FE}"/>
              </a:ext>
            </a:extLst>
          </p:cNvPr>
          <p:cNvPicPr>
            <a:picLocks noChangeAspect="1"/>
          </p:cNvPicPr>
          <p:nvPr/>
        </p:nvPicPr>
        <p:blipFill rotWithShape="1">
          <a:blip r:embed="rId3"/>
          <a:srcRect l="29038" t="12581" r="40545"/>
          <a:stretch/>
        </p:blipFill>
        <p:spPr>
          <a:xfrm>
            <a:off x="7732884" y="1988841"/>
            <a:ext cx="2257288" cy="2700000"/>
          </a:xfrm>
          <a:prstGeom prst="rect">
            <a:avLst/>
          </a:prstGeom>
          <a:noFill/>
          <a:ln>
            <a:solidFill>
              <a:srgbClr val="00958E"/>
            </a:solidFill>
          </a:ln>
        </p:spPr>
      </p:pic>
    </p:spTree>
    <p:extLst>
      <p:ext uri="{BB962C8B-B14F-4D97-AF65-F5344CB8AC3E}">
        <p14:creationId xmlns:p14="http://schemas.microsoft.com/office/powerpoint/2010/main" val="83839787"/>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underperforming?</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74065" y="1268760"/>
            <a:ext cx="221226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126425" y="1282126"/>
            <a:ext cx="3600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62565" y="1274848"/>
            <a:ext cx="333245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7F711AE9-9A31-FA65-EF0F-5B2CD6096CBB}"/>
              </a:ext>
            </a:extLst>
          </p:cNvPr>
          <p:cNvPicPr>
            <a:picLocks noChangeAspect="1"/>
          </p:cNvPicPr>
          <p:nvPr/>
        </p:nvPicPr>
        <p:blipFill rotWithShape="1">
          <a:blip r:embed="rId3"/>
          <a:srcRect l="26640" t="2878" r="40241"/>
          <a:stretch/>
        </p:blipFill>
        <p:spPr>
          <a:xfrm>
            <a:off x="374066" y="1924391"/>
            <a:ext cx="2212264" cy="2700000"/>
          </a:xfrm>
          <a:prstGeom prst="rect">
            <a:avLst/>
          </a:prstGeom>
          <a:noFill/>
          <a:ln>
            <a:solidFill>
              <a:srgbClr val="00958E"/>
            </a:solidFill>
          </a:ln>
        </p:spPr>
      </p:pic>
      <p:pic>
        <p:nvPicPr>
          <p:cNvPr id="6" name="Picture 5">
            <a:extLst>
              <a:ext uri="{FF2B5EF4-FFF2-40B4-BE49-F238E27FC236}">
                <a16:creationId xmlns:a16="http://schemas.microsoft.com/office/drawing/2014/main" id="{EF212FCE-8249-1C62-FFDB-A271FFAA7835}"/>
              </a:ext>
            </a:extLst>
          </p:cNvPr>
          <p:cNvPicPr>
            <a:picLocks noChangeAspect="1"/>
          </p:cNvPicPr>
          <p:nvPr/>
        </p:nvPicPr>
        <p:blipFill rotWithShape="1">
          <a:blip r:embed="rId4"/>
          <a:srcRect l="22319" t="3912" r="31602" b="13050"/>
          <a:stretch/>
        </p:blipFill>
        <p:spPr>
          <a:xfrm>
            <a:off x="3126424" y="1906880"/>
            <a:ext cx="3600000" cy="2700000"/>
          </a:xfrm>
          <a:prstGeom prst="rect">
            <a:avLst/>
          </a:prstGeom>
          <a:noFill/>
          <a:ln>
            <a:solidFill>
              <a:srgbClr val="00958E"/>
            </a:solidFill>
          </a:ln>
        </p:spPr>
      </p:pic>
      <p:pic>
        <p:nvPicPr>
          <p:cNvPr id="8" name="Picture 7">
            <a:extLst>
              <a:ext uri="{FF2B5EF4-FFF2-40B4-BE49-F238E27FC236}">
                <a16:creationId xmlns:a16="http://schemas.microsoft.com/office/drawing/2014/main" id="{12855217-F257-E775-E534-C9B5031359E4}"/>
              </a:ext>
            </a:extLst>
          </p:cNvPr>
          <p:cNvPicPr>
            <a:picLocks noChangeAspect="1"/>
          </p:cNvPicPr>
          <p:nvPr/>
        </p:nvPicPr>
        <p:blipFill rotWithShape="1">
          <a:blip r:embed="rId4"/>
          <a:srcRect l="89195" t="38310" r="1524" b="40931"/>
          <a:stretch/>
        </p:blipFill>
        <p:spPr>
          <a:xfrm>
            <a:off x="4528919" y="5293335"/>
            <a:ext cx="928242" cy="864096"/>
          </a:xfrm>
          <a:prstGeom prst="rect">
            <a:avLst/>
          </a:prstGeom>
          <a:noFill/>
        </p:spPr>
      </p:pic>
      <p:pic>
        <p:nvPicPr>
          <p:cNvPr id="10" name="Picture 9">
            <a:extLst>
              <a:ext uri="{FF2B5EF4-FFF2-40B4-BE49-F238E27FC236}">
                <a16:creationId xmlns:a16="http://schemas.microsoft.com/office/drawing/2014/main" id="{4B08ED83-ACA1-9BB2-DE57-76A939A2862F}"/>
              </a:ext>
            </a:extLst>
          </p:cNvPr>
          <p:cNvPicPr>
            <a:picLocks noChangeAspect="1"/>
          </p:cNvPicPr>
          <p:nvPr/>
        </p:nvPicPr>
        <p:blipFill rotWithShape="1">
          <a:blip r:embed="rId5"/>
          <a:srcRect l="23142" t="10166" r="35544" b="9408"/>
          <a:stretch/>
        </p:blipFill>
        <p:spPr>
          <a:xfrm>
            <a:off x="7266518" y="1906880"/>
            <a:ext cx="3332450" cy="2700000"/>
          </a:xfrm>
          <a:prstGeom prst="rect">
            <a:avLst/>
          </a:prstGeom>
          <a:noFill/>
          <a:ln>
            <a:solidFill>
              <a:srgbClr val="00958E"/>
            </a:solidFill>
          </a:ln>
        </p:spPr>
      </p:pic>
    </p:spTree>
    <p:extLst>
      <p:ext uri="{BB962C8B-B14F-4D97-AF65-F5344CB8AC3E}">
        <p14:creationId xmlns:p14="http://schemas.microsoft.com/office/powerpoint/2010/main" val="1026818535"/>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accessible?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593099" y="1268760"/>
            <a:ext cx="205322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42890" y="1268760"/>
            <a:ext cx="286749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06952" y="1268760"/>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533C334B-9436-514E-9EA3-067FD2047017}"/>
              </a:ext>
            </a:extLst>
          </p:cNvPr>
          <p:cNvPicPr>
            <a:picLocks noChangeAspect="1"/>
          </p:cNvPicPr>
          <p:nvPr/>
        </p:nvPicPr>
        <p:blipFill rotWithShape="1">
          <a:blip r:embed="rId3"/>
          <a:srcRect l="20160" t="1991" r="49281" b="1452"/>
          <a:stretch/>
        </p:blipFill>
        <p:spPr>
          <a:xfrm>
            <a:off x="593099" y="1944025"/>
            <a:ext cx="2053228" cy="2700000"/>
          </a:xfrm>
          <a:prstGeom prst="rect">
            <a:avLst/>
          </a:prstGeom>
          <a:noFill/>
          <a:ln>
            <a:solidFill>
              <a:srgbClr val="00958E"/>
            </a:solidFill>
          </a:ln>
        </p:spPr>
      </p:pic>
      <p:pic>
        <p:nvPicPr>
          <p:cNvPr id="3" name="Picture 2">
            <a:extLst>
              <a:ext uri="{FF2B5EF4-FFF2-40B4-BE49-F238E27FC236}">
                <a16:creationId xmlns:a16="http://schemas.microsoft.com/office/drawing/2014/main" id="{4688EA58-1566-68E9-DFB3-3939C2ACF31C}"/>
              </a:ext>
            </a:extLst>
          </p:cNvPr>
          <p:cNvPicPr>
            <a:picLocks noChangeAspect="1"/>
          </p:cNvPicPr>
          <p:nvPr/>
        </p:nvPicPr>
        <p:blipFill rotWithShape="1">
          <a:blip r:embed="rId4"/>
          <a:srcRect l="12957" t="4068" r="47281" b="5975"/>
          <a:stretch/>
        </p:blipFill>
        <p:spPr>
          <a:xfrm>
            <a:off x="3442890" y="1944025"/>
            <a:ext cx="2867499" cy="2700000"/>
          </a:xfrm>
          <a:prstGeom prst="rect">
            <a:avLst/>
          </a:prstGeom>
          <a:noFill/>
          <a:ln>
            <a:solidFill>
              <a:srgbClr val="00958E"/>
            </a:solidFill>
          </a:ln>
        </p:spPr>
      </p:pic>
      <p:pic>
        <p:nvPicPr>
          <p:cNvPr id="4" name="Picture 3">
            <a:extLst>
              <a:ext uri="{FF2B5EF4-FFF2-40B4-BE49-F238E27FC236}">
                <a16:creationId xmlns:a16="http://schemas.microsoft.com/office/drawing/2014/main" id="{F93FE70B-475E-764F-44B2-3D113C9C091A}"/>
              </a:ext>
            </a:extLst>
          </p:cNvPr>
          <p:cNvPicPr>
            <a:picLocks noChangeAspect="1"/>
          </p:cNvPicPr>
          <p:nvPr/>
        </p:nvPicPr>
        <p:blipFill rotWithShape="1">
          <a:blip r:embed="rId4"/>
          <a:srcRect l="69440" t="33275" r="1524" b="33856"/>
          <a:stretch/>
        </p:blipFill>
        <p:spPr>
          <a:xfrm>
            <a:off x="3758208" y="5013176"/>
            <a:ext cx="2903932" cy="1368152"/>
          </a:xfrm>
          <a:prstGeom prst="rect">
            <a:avLst/>
          </a:prstGeom>
          <a:noFill/>
        </p:spPr>
      </p:pic>
      <p:pic>
        <p:nvPicPr>
          <p:cNvPr id="10" name="Picture 9">
            <a:extLst>
              <a:ext uri="{FF2B5EF4-FFF2-40B4-BE49-F238E27FC236}">
                <a16:creationId xmlns:a16="http://schemas.microsoft.com/office/drawing/2014/main" id="{5452785E-BACA-9225-6C7A-CA92FB9DB2FD}"/>
              </a:ext>
            </a:extLst>
          </p:cNvPr>
          <p:cNvPicPr>
            <a:picLocks noChangeAspect="1"/>
          </p:cNvPicPr>
          <p:nvPr/>
        </p:nvPicPr>
        <p:blipFill rotWithShape="1">
          <a:blip r:embed="rId5"/>
          <a:srcRect l="10496" t="4193" r="44865" b="9310"/>
          <a:stretch/>
        </p:blipFill>
        <p:spPr>
          <a:xfrm>
            <a:off x="7106952" y="1944025"/>
            <a:ext cx="3348000" cy="2700000"/>
          </a:xfrm>
          <a:prstGeom prst="rect">
            <a:avLst/>
          </a:prstGeom>
          <a:noFill/>
          <a:ln>
            <a:solidFill>
              <a:srgbClr val="00958E"/>
            </a:solidFill>
          </a:ln>
        </p:spPr>
      </p:pic>
    </p:spTree>
    <p:extLst>
      <p:ext uri="{BB962C8B-B14F-4D97-AF65-F5344CB8AC3E}">
        <p14:creationId xmlns:p14="http://schemas.microsoft.com/office/powerpoint/2010/main" val="3424998783"/>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feel if the key people on your account left?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65238" y="1076970"/>
            <a:ext cx="362506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00854" y="1076970"/>
            <a:ext cx="330021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90919" y="1076970"/>
            <a:ext cx="359608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6ED03A2D-1898-B8F7-BEAA-84E4A3262C79}"/>
              </a:ext>
            </a:extLst>
          </p:cNvPr>
          <p:cNvPicPr>
            <a:picLocks noChangeAspect="1"/>
          </p:cNvPicPr>
          <p:nvPr/>
        </p:nvPicPr>
        <p:blipFill rotWithShape="1">
          <a:blip r:embed="rId3"/>
          <a:srcRect r="48161" b="14650"/>
          <a:stretch/>
        </p:blipFill>
        <p:spPr>
          <a:xfrm>
            <a:off x="165238" y="1772817"/>
            <a:ext cx="3625062" cy="2484000"/>
          </a:xfrm>
          <a:prstGeom prst="rect">
            <a:avLst/>
          </a:prstGeom>
          <a:noFill/>
          <a:ln>
            <a:solidFill>
              <a:srgbClr val="00958E"/>
            </a:solidFill>
          </a:ln>
        </p:spPr>
      </p:pic>
      <p:pic>
        <p:nvPicPr>
          <p:cNvPr id="6" name="Picture 5">
            <a:extLst>
              <a:ext uri="{FF2B5EF4-FFF2-40B4-BE49-F238E27FC236}">
                <a16:creationId xmlns:a16="http://schemas.microsoft.com/office/drawing/2014/main" id="{B242E584-64AB-959D-5981-38B7B97D9B0F}"/>
              </a:ext>
            </a:extLst>
          </p:cNvPr>
          <p:cNvPicPr>
            <a:picLocks noChangeAspect="1"/>
          </p:cNvPicPr>
          <p:nvPr/>
        </p:nvPicPr>
        <p:blipFill rotWithShape="1">
          <a:blip r:embed="rId4"/>
          <a:srcRect l="4538" t="4644" r="50182" b="13466"/>
          <a:stretch/>
        </p:blipFill>
        <p:spPr>
          <a:xfrm>
            <a:off x="3900854" y="1772817"/>
            <a:ext cx="3300216" cy="2484000"/>
          </a:xfrm>
          <a:prstGeom prst="rect">
            <a:avLst/>
          </a:prstGeom>
          <a:noFill/>
          <a:ln>
            <a:solidFill>
              <a:srgbClr val="00958E"/>
            </a:solidFill>
          </a:ln>
        </p:spPr>
      </p:pic>
      <p:pic>
        <p:nvPicPr>
          <p:cNvPr id="8" name="Picture 7">
            <a:extLst>
              <a:ext uri="{FF2B5EF4-FFF2-40B4-BE49-F238E27FC236}">
                <a16:creationId xmlns:a16="http://schemas.microsoft.com/office/drawing/2014/main" id="{DCC92DAF-1B40-1C23-BC19-2645732250BC}"/>
              </a:ext>
            </a:extLst>
          </p:cNvPr>
          <p:cNvPicPr>
            <a:picLocks noChangeAspect="1"/>
          </p:cNvPicPr>
          <p:nvPr/>
        </p:nvPicPr>
        <p:blipFill rotWithShape="1">
          <a:blip r:embed="rId4"/>
          <a:srcRect l="53557" t="18306" r="1804" b="21145"/>
          <a:stretch/>
        </p:blipFill>
        <p:spPr>
          <a:xfrm>
            <a:off x="3748875" y="4515675"/>
            <a:ext cx="3321701" cy="1875154"/>
          </a:xfrm>
          <a:prstGeom prst="rect">
            <a:avLst/>
          </a:prstGeom>
          <a:noFill/>
        </p:spPr>
      </p:pic>
      <p:pic>
        <p:nvPicPr>
          <p:cNvPr id="10" name="Picture 9">
            <a:extLst>
              <a:ext uri="{FF2B5EF4-FFF2-40B4-BE49-F238E27FC236}">
                <a16:creationId xmlns:a16="http://schemas.microsoft.com/office/drawing/2014/main" id="{C0158434-5E7F-CCA9-040E-730307A15F20}"/>
              </a:ext>
            </a:extLst>
          </p:cNvPr>
          <p:cNvPicPr>
            <a:picLocks noChangeAspect="1"/>
          </p:cNvPicPr>
          <p:nvPr/>
        </p:nvPicPr>
        <p:blipFill rotWithShape="1">
          <a:blip r:embed="rId5"/>
          <a:srcRect l="2415" t="6299" r="47186" b="10053"/>
          <a:stretch/>
        </p:blipFill>
        <p:spPr>
          <a:xfrm>
            <a:off x="7290919" y="1772817"/>
            <a:ext cx="3596081" cy="2484000"/>
          </a:xfrm>
          <a:prstGeom prst="rect">
            <a:avLst/>
          </a:prstGeom>
          <a:noFill/>
          <a:ln>
            <a:solidFill>
              <a:srgbClr val="00958E"/>
            </a:solidFill>
          </a:ln>
        </p:spPr>
      </p:pic>
    </p:spTree>
    <p:extLst>
      <p:ext uri="{BB962C8B-B14F-4D97-AF65-F5344CB8AC3E}">
        <p14:creationId xmlns:p14="http://schemas.microsoft.com/office/powerpoint/2010/main" val="478702636"/>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GB" sz="2000" u="none" spc="0" dirty="0">
                <a:solidFill>
                  <a:srgbClr val="00958E">
                    <a:alpha val="100000"/>
                  </a:srgbClr>
                </a:solidFill>
                <a:latin typeface="Tahoma"/>
              </a:rPr>
              <a:t>How well does the agency understand your business?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6" y="1083373"/>
            <a:ext cx="374441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74231" y="1076970"/>
            <a:ext cx="350189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74632" y="1076970"/>
            <a:ext cx="328235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4223562C-3770-F3B6-79B8-AC9F395FF1F5}"/>
              </a:ext>
            </a:extLst>
          </p:cNvPr>
          <p:cNvPicPr>
            <a:picLocks noChangeAspect="1"/>
          </p:cNvPicPr>
          <p:nvPr/>
        </p:nvPicPr>
        <p:blipFill rotWithShape="1">
          <a:blip r:embed="rId3"/>
          <a:srcRect l="17999" t="5020" r="34481" b="11941"/>
          <a:stretch/>
        </p:blipFill>
        <p:spPr>
          <a:xfrm>
            <a:off x="157806" y="1763805"/>
            <a:ext cx="3712500" cy="2700000"/>
          </a:xfrm>
          <a:prstGeom prst="rect">
            <a:avLst/>
          </a:prstGeom>
          <a:noFill/>
          <a:ln>
            <a:solidFill>
              <a:srgbClr val="00958E"/>
            </a:solidFill>
          </a:ln>
        </p:spPr>
      </p:pic>
      <p:pic>
        <p:nvPicPr>
          <p:cNvPr id="3" name="Picture 2">
            <a:extLst>
              <a:ext uri="{FF2B5EF4-FFF2-40B4-BE49-F238E27FC236}">
                <a16:creationId xmlns:a16="http://schemas.microsoft.com/office/drawing/2014/main" id="{1F61C5B9-94FD-C075-68F9-209CE7D365F6}"/>
              </a:ext>
            </a:extLst>
          </p:cNvPr>
          <p:cNvPicPr>
            <a:picLocks noChangeAspect="1"/>
          </p:cNvPicPr>
          <p:nvPr/>
        </p:nvPicPr>
        <p:blipFill rotWithShape="1">
          <a:blip r:embed="rId4"/>
          <a:srcRect l="12656" t="2631" r="34785"/>
          <a:stretch/>
        </p:blipFill>
        <p:spPr>
          <a:xfrm>
            <a:off x="3974232" y="1762579"/>
            <a:ext cx="3501892" cy="2700000"/>
          </a:xfrm>
          <a:prstGeom prst="rect">
            <a:avLst/>
          </a:prstGeom>
          <a:noFill/>
          <a:ln>
            <a:solidFill>
              <a:srgbClr val="00958E"/>
            </a:solidFill>
          </a:ln>
        </p:spPr>
      </p:pic>
      <p:pic>
        <p:nvPicPr>
          <p:cNvPr id="4" name="Picture 3">
            <a:extLst>
              <a:ext uri="{FF2B5EF4-FFF2-40B4-BE49-F238E27FC236}">
                <a16:creationId xmlns:a16="http://schemas.microsoft.com/office/drawing/2014/main" id="{06B92AE3-BD14-1CD0-9B28-4A6B0E072189}"/>
              </a:ext>
            </a:extLst>
          </p:cNvPr>
          <p:cNvPicPr>
            <a:picLocks noChangeAspect="1"/>
          </p:cNvPicPr>
          <p:nvPr/>
        </p:nvPicPr>
        <p:blipFill rotWithShape="1">
          <a:blip r:embed="rId4"/>
          <a:srcRect l="78811" t="32138" r="1333" b="35460"/>
          <a:stretch/>
        </p:blipFill>
        <p:spPr>
          <a:xfrm>
            <a:off x="3830216" y="4887602"/>
            <a:ext cx="1985814" cy="1348705"/>
          </a:xfrm>
          <a:prstGeom prst="rect">
            <a:avLst/>
          </a:prstGeom>
          <a:noFill/>
        </p:spPr>
      </p:pic>
      <p:pic>
        <p:nvPicPr>
          <p:cNvPr id="10" name="Picture 9">
            <a:extLst>
              <a:ext uri="{FF2B5EF4-FFF2-40B4-BE49-F238E27FC236}">
                <a16:creationId xmlns:a16="http://schemas.microsoft.com/office/drawing/2014/main" id="{4C521A43-4578-E4F7-96CC-FA3ED91261D9}"/>
              </a:ext>
            </a:extLst>
          </p:cNvPr>
          <p:cNvPicPr>
            <a:picLocks noChangeAspect="1"/>
          </p:cNvPicPr>
          <p:nvPr/>
        </p:nvPicPr>
        <p:blipFill rotWithShape="1">
          <a:blip r:embed="rId5"/>
          <a:srcRect l="18416" t="2463" r="36944" b="9309"/>
          <a:stretch/>
        </p:blipFill>
        <p:spPr>
          <a:xfrm>
            <a:off x="7574633" y="1766526"/>
            <a:ext cx="3282353" cy="2700000"/>
          </a:xfrm>
          <a:prstGeom prst="rect">
            <a:avLst/>
          </a:prstGeom>
          <a:noFill/>
          <a:ln>
            <a:solidFill>
              <a:srgbClr val="00958E"/>
            </a:solidFill>
          </a:ln>
        </p:spPr>
      </p:pic>
    </p:spTree>
    <p:extLst>
      <p:ext uri="{BB962C8B-B14F-4D97-AF65-F5344CB8AC3E}">
        <p14:creationId xmlns:p14="http://schemas.microsoft.com/office/powerpoint/2010/main" val="3735062186"/>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strategic and creative input?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263276" y="1096465"/>
            <a:ext cx="341847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36681" y="1076970"/>
            <a:ext cx="318365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75266" y="1076970"/>
            <a:ext cx="353425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91ED8B70-5790-B342-A13B-B2D6555174A1}"/>
              </a:ext>
            </a:extLst>
          </p:cNvPr>
          <p:cNvPicPr>
            <a:picLocks noChangeAspect="1"/>
          </p:cNvPicPr>
          <p:nvPr/>
        </p:nvPicPr>
        <p:blipFill rotWithShape="1">
          <a:blip r:embed="rId3"/>
          <a:srcRect l="17999" t="4052" r="36641" b="8216"/>
          <a:stretch/>
        </p:blipFill>
        <p:spPr>
          <a:xfrm>
            <a:off x="282853" y="1776184"/>
            <a:ext cx="3398895" cy="2736000"/>
          </a:xfrm>
          <a:prstGeom prst="rect">
            <a:avLst/>
          </a:prstGeom>
          <a:noFill/>
          <a:ln>
            <a:solidFill>
              <a:srgbClr val="00958E"/>
            </a:solidFill>
          </a:ln>
        </p:spPr>
      </p:pic>
      <p:pic>
        <p:nvPicPr>
          <p:cNvPr id="6" name="Picture 5">
            <a:extLst>
              <a:ext uri="{FF2B5EF4-FFF2-40B4-BE49-F238E27FC236}">
                <a16:creationId xmlns:a16="http://schemas.microsoft.com/office/drawing/2014/main" id="{ECF06B24-4893-6DF1-F5F4-93540CFEB2E9}"/>
              </a:ext>
            </a:extLst>
          </p:cNvPr>
          <p:cNvPicPr>
            <a:picLocks noChangeAspect="1"/>
          </p:cNvPicPr>
          <p:nvPr/>
        </p:nvPicPr>
        <p:blipFill rotWithShape="1">
          <a:blip r:embed="rId4"/>
          <a:srcRect l="12205" r="42435" b="6337"/>
          <a:stretch/>
        </p:blipFill>
        <p:spPr>
          <a:xfrm>
            <a:off x="3836681" y="1776184"/>
            <a:ext cx="3183653" cy="2736000"/>
          </a:xfrm>
          <a:prstGeom prst="rect">
            <a:avLst/>
          </a:prstGeom>
          <a:noFill/>
          <a:ln>
            <a:solidFill>
              <a:srgbClr val="00958E"/>
            </a:solidFill>
          </a:ln>
        </p:spPr>
      </p:pic>
      <p:pic>
        <p:nvPicPr>
          <p:cNvPr id="8" name="Picture 7">
            <a:extLst>
              <a:ext uri="{FF2B5EF4-FFF2-40B4-BE49-F238E27FC236}">
                <a16:creationId xmlns:a16="http://schemas.microsoft.com/office/drawing/2014/main" id="{7B2B848C-972B-1982-7321-1D1488AA1F9F}"/>
              </a:ext>
            </a:extLst>
          </p:cNvPr>
          <p:cNvPicPr>
            <a:picLocks noChangeAspect="1"/>
          </p:cNvPicPr>
          <p:nvPr/>
        </p:nvPicPr>
        <p:blipFill rotWithShape="1">
          <a:blip r:embed="rId4"/>
          <a:srcRect l="78895" t="31872" b="31799"/>
          <a:stretch/>
        </p:blipFill>
        <p:spPr>
          <a:xfrm>
            <a:off x="4431010" y="4930693"/>
            <a:ext cx="2110780" cy="1512168"/>
          </a:xfrm>
          <a:prstGeom prst="rect">
            <a:avLst/>
          </a:prstGeom>
          <a:noFill/>
        </p:spPr>
      </p:pic>
      <p:pic>
        <p:nvPicPr>
          <p:cNvPr id="10" name="Picture 9">
            <a:extLst>
              <a:ext uri="{FF2B5EF4-FFF2-40B4-BE49-F238E27FC236}">
                <a16:creationId xmlns:a16="http://schemas.microsoft.com/office/drawing/2014/main" id="{80AAA75C-0564-0ED4-D7C3-4EE57B4ABA9F}"/>
              </a:ext>
            </a:extLst>
          </p:cNvPr>
          <p:cNvPicPr>
            <a:picLocks noChangeAspect="1"/>
          </p:cNvPicPr>
          <p:nvPr/>
        </p:nvPicPr>
        <p:blipFill rotWithShape="1">
          <a:blip r:embed="rId5"/>
          <a:srcRect l="12656" t="4193" r="40545" b="9310"/>
          <a:stretch/>
        </p:blipFill>
        <p:spPr>
          <a:xfrm>
            <a:off x="7204875" y="1776184"/>
            <a:ext cx="3556800" cy="2736000"/>
          </a:xfrm>
          <a:prstGeom prst="rect">
            <a:avLst/>
          </a:prstGeom>
          <a:noFill/>
          <a:ln>
            <a:solidFill>
              <a:srgbClr val="00958E"/>
            </a:solidFill>
          </a:ln>
        </p:spPr>
      </p:pic>
    </p:spTree>
    <p:extLst>
      <p:ext uri="{BB962C8B-B14F-4D97-AF65-F5344CB8AC3E}">
        <p14:creationId xmlns:p14="http://schemas.microsoft.com/office/powerpoint/2010/main" val="284181143"/>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output?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40581" y="1076970"/>
            <a:ext cx="340121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48874" y="1076970"/>
            <a:ext cx="41625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8096250" y="1076970"/>
            <a:ext cx="252583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6822D146-3CAD-80B8-1B18-5738E991D633}"/>
              </a:ext>
            </a:extLst>
          </p:cNvPr>
          <p:cNvPicPr>
            <a:picLocks noChangeAspect="1"/>
          </p:cNvPicPr>
          <p:nvPr/>
        </p:nvPicPr>
        <p:blipFill rotWithShape="1">
          <a:blip r:embed="rId3"/>
          <a:srcRect l="16803" t="9363" r="35678"/>
          <a:stretch/>
        </p:blipFill>
        <p:spPr>
          <a:xfrm>
            <a:off x="140581" y="1723122"/>
            <a:ext cx="3401217" cy="2700000"/>
          </a:xfrm>
          <a:prstGeom prst="rect">
            <a:avLst/>
          </a:prstGeom>
          <a:noFill/>
          <a:ln>
            <a:solidFill>
              <a:srgbClr val="00958E"/>
            </a:solidFill>
          </a:ln>
        </p:spPr>
      </p:pic>
      <p:pic>
        <p:nvPicPr>
          <p:cNvPr id="3" name="Picture 2">
            <a:extLst>
              <a:ext uri="{FF2B5EF4-FFF2-40B4-BE49-F238E27FC236}">
                <a16:creationId xmlns:a16="http://schemas.microsoft.com/office/drawing/2014/main" id="{8FBFB414-1816-B823-C1BA-8049A7779DC5}"/>
              </a:ext>
            </a:extLst>
          </p:cNvPr>
          <p:cNvPicPr>
            <a:picLocks noChangeAspect="1"/>
          </p:cNvPicPr>
          <p:nvPr/>
        </p:nvPicPr>
        <p:blipFill rotWithShape="1">
          <a:blip r:embed="rId4"/>
          <a:srcRect l="12960" t="3958" r="33761" b="13003"/>
          <a:stretch/>
        </p:blipFill>
        <p:spPr>
          <a:xfrm>
            <a:off x="3748875" y="1723122"/>
            <a:ext cx="4162500" cy="2700000"/>
          </a:xfrm>
          <a:prstGeom prst="rect">
            <a:avLst/>
          </a:prstGeom>
          <a:noFill/>
          <a:ln>
            <a:solidFill>
              <a:srgbClr val="00958E"/>
            </a:solidFill>
          </a:ln>
        </p:spPr>
      </p:pic>
      <p:pic>
        <p:nvPicPr>
          <p:cNvPr id="4" name="Picture 3">
            <a:extLst>
              <a:ext uri="{FF2B5EF4-FFF2-40B4-BE49-F238E27FC236}">
                <a16:creationId xmlns:a16="http://schemas.microsoft.com/office/drawing/2014/main" id="{0D5DD14E-7E16-CE5A-4E92-EE9A326AEB96}"/>
              </a:ext>
            </a:extLst>
          </p:cNvPr>
          <p:cNvPicPr>
            <a:picLocks noChangeAspect="1"/>
          </p:cNvPicPr>
          <p:nvPr/>
        </p:nvPicPr>
        <p:blipFill rotWithShape="1">
          <a:blip r:embed="rId4"/>
          <a:srcRect l="78395" t="31437" r="1524" b="32234"/>
          <a:stretch/>
        </p:blipFill>
        <p:spPr>
          <a:xfrm>
            <a:off x="4262264" y="4645291"/>
            <a:ext cx="2008362" cy="1512168"/>
          </a:xfrm>
          <a:prstGeom prst="rect">
            <a:avLst/>
          </a:prstGeom>
          <a:noFill/>
        </p:spPr>
      </p:pic>
      <p:pic>
        <p:nvPicPr>
          <p:cNvPr id="10" name="Picture 9">
            <a:extLst>
              <a:ext uri="{FF2B5EF4-FFF2-40B4-BE49-F238E27FC236}">
                <a16:creationId xmlns:a16="http://schemas.microsoft.com/office/drawing/2014/main" id="{EE94F958-51E8-2559-E1D2-5BDFED0F1D10}"/>
              </a:ext>
            </a:extLst>
          </p:cNvPr>
          <p:cNvPicPr>
            <a:picLocks noChangeAspect="1"/>
          </p:cNvPicPr>
          <p:nvPr/>
        </p:nvPicPr>
        <p:blipFill rotWithShape="1">
          <a:blip r:embed="rId5"/>
          <a:srcRect l="22736" t="2463" r="40544" b="2389"/>
          <a:stretch/>
        </p:blipFill>
        <p:spPr>
          <a:xfrm>
            <a:off x="8118452" y="1723122"/>
            <a:ext cx="2503636" cy="2700000"/>
          </a:xfrm>
          <a:prstGeom prst="rect">
            <a:avLst/>
          </a:prstGeom>
          <a:noFill/>
          <a:ln>
            <a:solidFill>
              <a:srgbClr val="00958E"/>
            </a:solidFill>
          </a:ln>
        </p:spPr>
      </p:pic>
    </p:spTree>
    <p:extLst>
      <p:ext uri="{BB962C8B-B14F-4D97-AF65-F5344CB8AC3E}">
        <p14:creationId xmlns:p14="http://schemas.microsoft.com/office/powerpoint/2010/main" val="1927000447"/>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666750"/>
          <a:ext cx="11430000" cy="6762750"/>
          <a:chOff x="476250" y="666750"/>
          <a:chExt cx="11430000" cy="6762750"/>
        </a:xfrm>
      </p:grpSpPr>
      <p:sp>
        <p:nvSpPr>
          <p:cNvPr id="4" name="TextBox 3"/>
          <p:cNvSpPr txBox="1"/>
          <p:nvPr/>
        </p:nvSpPr>
        <p:spPr>
          <a:xfrm>
            <a:off x="476250" y="6667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Introduction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graphicFrame>
        <p:nvGraphicFramePr>
          <p:cNvPr id="5" name="Table 4">
            <a:extLst>
              <a:ext uri="{FF2B5EF4-FFF2-40B4-BE49-F238E27FC236}">
                <a16:creationId xmlns:a16="http://schemas.microsoft.com/office/drawing/2014/main" id="{C23A7195-127E-891A-EDD7-A71046AECCFB}"/>
              </a:ext>
            </a:extLst>
          </p:cNvPr>
          <p:cNvGraphicFramePr>
            <a:graphicFrameLocks noGrp="1"/>
          </p:cNvGraphicFramePr>
          <p:nvPr>
            <p:extLst>
              <p:ext uri="{D42A27DB-BD31-4B8C-83A1-F6EECF244321}">
                <p14:modId xmlns:p14="http://schemas.microsoft.com/office/powerpoint/2010/main" val="2635304943"/>
              </p:ext>
            </p:extLst>
          </p:nvPr>
        </p:nvGraphicFramePr>
        <p:xfrm>
          <a:off x="4931753" y="908720"/>
          <a:ext cx="5811231" cy="4676281"/>
        </p:xfrm>
        <a:graphic>
          <a:graphicData uri="http://schemas.openxmlformats.org/drawingml/2006/table">
            <a:tbl>
              <a:tblPr firstRow="1" firstCol="1" bandRow="1"/>
              <a:tblGrid>
                <a:gridCol w="1874596">
                  <a:extLst>
                    <a:ext uri="{9D8B030D-6E8A-4147-A177-3AD203B41FA5}">
                      <a16:colId xmlns:a16="http://schemas.microsoft.com/office/drawing/2014/main" val="3974946602"/>
                    </a:ext>
                  </a:extLst>
                </a:gridCol>
                <a:gridCol w="2030738">
                  <a:extLst>
                    <a:ext uri="{9D8B030D-6E8A-4147-A177-3AD203B41FA5}">
                      <a16:colId xmlns:a16="http://schemas.microsoft.com/office/drawing/2014/main" val="1549165897"/>
                    </a:ext>
                  </a:extLst>
                </a:gridCol>
                <a:gridCol w="1905897">
                  <a:extLst>
                    <a:ext uri="{9D8B030D-6E8A-4147-A177-3AD203B41FA5}">
                      <a16:colId xmlns:a16="http://schemas.microsoft.com/office/drawing/2014/main" val="3935869232"/>
                    </a:ext>
                  </a:extLst>
                </a:gridCol>
              </a:tblGrid>
              <a:tr h="314911">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Interviewee</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Company</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Date of Interview</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58E"/>
                    </a:solidFill>
                  </a:tcPr>
                </a:tc>
                <a:extLst>
                  <a:ext uri="{0D108BD9-81ED-4DB2-BD59-A6C34878D82A}">
                    <a16:rowId xmlns:a16="http://schemas.microsoft.com/office/drawing/2014/main" val="4050703955"/>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Gabriel </a:t>
                      </a:r>
                      <a:r>
                        <a:rPr lang="en-GB" sz="1050" dirty="0" err="1">
                          <a:effectLst/>
                          <a:latin typeface="+mn-lt"/>
                        </a:rPr>
                        <a:t>Ladaria</a:t>
                      </a:r>
                      <a:endParaRPr lang="en-GB" sz="1050" dirty="0">
                        <a:effectLst/>
                        <a:latin typeface="+mn-lt"/>
                      </a:endParaRPr>
                    </a:p>
                  </a:txBody>
                  <a:tcPr marL="36506" marR="3650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IKEA</a:t>
                      </a:r>
                    </a:p>
                  </a:txBody>
                  <a:tcPr marL="36506" marR="3650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16-11-2022</a:t>
                      </a:r>
                    </a:p>
                  </a:txBody>
                  <a:tcPr marL="36506" marR="3650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3499928760"/>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Mathieu </a:t>
                      </a:r>
                      <a:r>
                        <a:rPr lang="en-GB" sz="1050" dirty="0" err="1">
                          <a:effectLst/>
                          <a:latin typeface="+mn-lt"/>
                          <a:ea typeface="Calibri" panose="020F0502020204030204" pitchFamily="34" charset="0"/>
                          <a:cs typeface="Times New Roman" panose="02020603050405020304" pitchFamily="18" charset="0"/>
                        </a:rPr>
                        <a:t>Desbrandes</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err="1">
                          <a:effectLst/>
                          <a:latin typeface="+mn-lt"/>
                        </a:rPr>
                        <a:t>Reckitts</a:t>
                      </a:r>
                      <a:r>
                        <a:rPr lang="en-GB" sz="1050" dirty="0">
                          <a:effectLst/>
                          <a:latin typeface="+mn-lt"/>
                        </a:rPr>
                        <a:t> UK</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27-10-2022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2953248543"/>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Pankaj </a:t>
                      </a:r>
                      <a:r>
                        <a:rPr lang="en-GB" sz="1050" dirty="0" err="1">
                          <a:effectLst/>
                          <a:latin typeface="+mn-lt"/>
                        </a:rPr>
                        <a:t>Duhan</a:t>
                      </a:r>
                      <a:endParaRPr lang="en-GB" sz="1050" dirty="0">
                        <a:effectLst/>
                        <a:latin typeface="+mn-lt"/>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err="1">
                          <a:effectLst/>
                          <a:latin typeface="+mn-lt"/>
                          <a:ea typeface="Calibri" panose="020F0502020204030204" pitchFamily="34" charset="0"/>
                          <a:cs typeface="Times New Roman" panose="02020603050405020304" pitchFamily="18" charset="0"/>
                        </a:rPr>
                        <a:t>Reckitts</a:t>
                      </a:r>
                      <a:r>
                        <a:rPr lang="en-GB" sz="1050" dirty="0">
                          <a:effectLst/>
                          <a:latin typeface="+mn-lt"/>
                          <a:ea typeface="Calibri" panose="020F0502020204030204" pitchFamily="34" charset="0"/>
                          <a:cs typeface="Times New Roman" panose="02020603050405020304" pitchFamily="18" charset="0"/>
                        </a:rPr>
                        <a:t> Global</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08-11-2022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287212216"/>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Michalis </a:t>
                      </a:r>
                      <a:r>
                        <a:rPr lang="en-GB" sz="1050" dirty="0" err="1">
                          <a:effectLst/>
                          <a:latin typeface="+mn-lt"/>
                          <a:ea typeface="Calibri" panose="020F0502020204030204" pitchFamily="34" charset="0"/>
                          <a:cs typeface="Times New Roman" panose="02020603050405020304" pitchFamily="18" charset="0"/>
                        </a:rPr>
                        <a:t>Moschos</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Microsoft CEE</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11-11-2022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4231451548"/>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Benjamin Combe</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Nespresso</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28-10-2022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364298715"/>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Cristina </a:t>
                      </a:r>
                      <a:r>
                        <a:rPr lang="en-GB" sz="1050" dirty="0" err="1">
                          <a:effectLst/>
                          <a:latin typeface="+mn-lt"/>
                          <a:ea typeface="Calibri" panose="020F0502020204030204" pitchFamily="34" charset="0"/>
                          <a:cs typeface="Times New Roman" panose="02020603050405020304" pitchFamily="18" charset="0"/>
                        </a:rPr>
                        <a:t>Sacca</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Mastercard</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18-11-2022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3533070217"/>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Michael Flatt</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X-Box / Microsoft</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09-11-2022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4084495321"/>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Kirk Collingwood</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Aramco</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15-11-2022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3105940242"/>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Rabia Jaffer</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Direct Line Group</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17-11-2022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1327891761"/>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3225239190"/>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Pending Interviews </a:t>
                      </a:r>
                    </a:p>
                  </a:txBody>
                  <a:tcPr marL="36506" marR="36506"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Company</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Date of Interview</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extLst>
                  <a:ext uri="{0D108BD9-81ED-4DB2-BD59-A6C34878D82A}">
                    <a16:rowId xmlns:a16="http://schemas.microsoft.com/office/drawing/2014/main" val="3498959965"/>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Alex </a:t>
                      </a:r>
                      <a:r>
                        <a:rPr lang="en-GB" sz="1050" dirty="0" err="1">
                          <a:effectLst/>
                          <a:latin typeface="+mn-lt"/>
                          <a:ea typeface="Calibri" panose="020F0502020204030204" pitchFamily="34" charset="0"/>
                          <a:cs typeface="Times New Roman" panose="02020603050405020304" pitchFamily="18" charset="0"/>
                        </a:rPr>
                        <a:t>Allcott</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eBay</a:t>
                      </a:r>
                    </a:p>
                  </a:txBody>
                  <a:tcPr marL="36506" marR="36506"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05-01-2023</a:t>
                      </a:r>
                    </a:p>
                  </a:txBody>
                  <a:tcPr marL="36506" marR="36506"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2877678966"/>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Venessa Hodgson</a:t>
                      </a:r>
                    </a:p>
                  </a:txBody>
                  <a:tcPr marL="36506" marR="36506"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HSL Chairs</a:t>
                      </a:r>
                    </a:p>
                  </a:txBody>
                  <a:tcPr marL="36506" marR="36506"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To be arranged</a:t>
                      </a:r>
                    </a:p>
                  </a:txBody>
                  <a:tcPr marL="36506" marR="36506"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2240056152"/>
                  </a:ext>
                </a:extLst>
              </a:tr>
            </a:tbl>
          </a:graphicData>
        </a:graphic>
      </p:graphicFrame>
      <p:sp>
        <p:nvSpPr>
          <p:cNvPr id="8" name="TextBox 7">
            <a:extLst>
              <a:ext uri="{FF2B5EF4-FFF2-40B4-BE49-F238E27FC236}">
                <a16:creationId xmlns:a16="http://schemas.microsoft.com/office/drawing/2014/main" id="{04396E91-DCD3-A4DE-F976-E8B0B325A8A9}"/>
              </a:ext>
            </a:extLst>
          </p:cNvPr>
          <p:cNvSpPr txBox="1"/>
          <p:nvPr/>
        </p:nvSpPr>
        <p:spPr>
          <a:xfrm>
            <a:off x="229816" y="1192247"/>
            <a:ext cx="4680520" cy="4698722"/>
          </a:xfrm>
          <a:prstGeom prst="rect">
            <a:avLst/>
          </a:prstGeom>
          <a:noFill/>
        </p:spPr>
        <p:txBody>
          <a:bodyPr wrap="square" rtlCol="0">
            <a:spAutoFit/>
          </a:bodyPr>
          <a:lstStyle/>
          <a:p>
            <a:pPr marL="285750" indent="-285750">
              <a:lnSpc>
                <a:spcPct val="150000"/>
              </a:lnSpc>
              <a:buClr>
                <a:srgbClr val="00958E"/>
              </a:buClr>
              <a:buFont typeface="Wingdings" panose="05000000000000000000" pitchFamily="2" charset="2"/>
              <a:buChar char="§"/>
            </a:pPr>
            <a:r>
              <a:rPr lang="en-GB" sz="1400" dirty="0"/>
              <a:t>Interviews undertaken October to November</a:t>
            </a:r>
          </a:p>
          <a:p>
            <a:pPr marL="742939" lvl="1" indent="-285750">
              <a:lnSpc>
                <a:spcPct val="150000"/>
              </a:lnSpc>
              <a:buClr>
                <a:srgbClr val="00958E"/>
              </a:buClr>
              <a:buFont typeface="Wingdings" panose="05000000000000000000" pitchFamily="2" charset="2"/>
              <a:buChar char="§"/>
            </a:pPr>
            <a:r>
              <a:rPr lang="en-GB" sz="1400" dirty="0"/>
              <a:t>9 Client Companies (RB UK &amp; Global)</a:t>
            </a:r>
          </a:p>
          <a:p>
            <a:pPr marL="742939" lvl="1" indent="-285750">
              <a:lnSpc>
                <a:spcPct val="150000"/>
              </a:lnSpc>
              <a:buClr>
                <a:srgbClr val="00958E"/>
              </a:buClr>
              <a:buFont typeface="Wingdings" panose="05000000000000000000" pitchFamily="2" charset="2"/>
              <a:buChar char="§"/>
            </a:pPr>
            <a:r>
              <a:rPr lang="en-GB" sz="1400" dirty="0"/>
              <a:t>9 Individuals</a:t>
            </a:r>
          </a:p>
          <a:p>
            <a:pPr marL="1142979" lvl="2" indent="-285750">
              <a:lnSpc>
                <a:spcPct val="150000"/>
              </a:lnSpc>
              <a:buClr>
                <a:srgbClr val="00958E"/>
              </a:buClr>
              <a:buFont typeface="Wingdings" panose="05000000000000000000" pitchFamily="2" charset="2"/>
              <a:buChar char="§"/>
            </a:pPr>
            <a:r>
              <a:rPr lang="en-GB" sz="1400" dirty="0"/>
              <a:t>Two ‘repeat’ from wave 2</a:t>
            </a:r>
          </a:p>
          <a:p>
            <a:pPr marL="1600179" lvl="3" indent="-285750">
              <a:lnSpc>
                <a:spcPct val="150000"/>
              </a:lnSpc>
              <a:buClr>
                <a:srgbClr val="00958E"/>
              </a:buClr>
              <a:buFont typeface="Wingdings" panose="05000000000000000000" pitchFamily="2" charset="2"/>
              <a:buChar char="§"/>
            </a:pPr>
            <a:r>
              <a:rPr lang="en-GB" sz="1400" dirty="0"/>
              <a:t>Pankaj </a:t>
            </a:r>
            <a:r>
              <a:rPr lang="en-GB" sz="1400" dirty="0" err="1"/>
              <a:t>Duhan</a:t>
            </a:r>
            <a:r>
              <a:rPr lang="en-GB" sz="1400" dirty="0"/>
              <a:t>, </a:t>
            </a:r>
            <a:r>
              <a:rPr lang="en-GB" sz="1400" dirty="0" err="1"/>
              <a:t>Reckitts</a:t>
            </a:r>
            <a:r>
              <a:rPr lang="en-GB" sz="1400" dirty="0"/>
              <a:t> Global</a:t>
            </a:r>
          </a:p>
          <a:p>
            <a:pPr marL="1600179" lvl="3" indent="-285750">
              <a:lnSpc>
                <a:spcPct val="150000"/>
              </a:lnSpc>
              <a:buClr>
                <a:srgbClr val="00958E"/>
              </a:buClr>
              <a:buFont typeface="Wingdings" panose="05000000000000000000" pitchFamily="2" charset="2"/>
              <a:buChar char="§"/>
            </a:pPr>
            <a:r>
              <a:rPr lang="en-GB" sz="1400" dirty="0"/>
              <a:t>Michalis </a:t>
            </a:r>
            <a:r>
              <a:rPr lang="en-GB" sz="1400" dirty="0" err="1"/>
              <a:t>Moschos</a:t>
            </a:r>
            <a:r>
              <a:rPr lang="en-GB" sz="1400" dirty="0"/>
              <a:t>, Microsoft</a:t>
            </a:r>
          </a:p>
          <a:p>
            <a:pPr marL="1600179" lvl="3" indent="-285750">
              <a:lnSpc>
                <a:spcPct val="150000"/>
              </a:lnSpc>
              <a:buClr>
                <a:srgbClr val="00958E"/>
              </a:buClr>
              <a:buFont typeface="Wingdings" panose="05000000000000000000" pitchFamily="2" charset="2"/>
              <a:buChar char="§"/>
            </a:pPr>
            <a:endParaRPr lang="en-GB" sz="1400" dirty="0"/>
          </a:p>
          <a:p>
            <a:pPr marL="285750" indent="-285750">
              <a:lnSpc>
                <a:spcPct val="150000"/>
              </a:lnSpc>
              <a:buClr>
                <a:srgbClr val="00958E"/>
              </a:buClr>
              <a:buFont typeface="Wingdings" panose="05000000000000000000" pitchFamily="2" charset="2"/>
              <a:buChar char="§"/>
            </a:pPr>
            <a:endParaRPr lang="en-GB" sz="1400" dirty="0"/>
          </a:p>
          <a:p>
            <a:pPr>
              <a:lnSpc>
                <a:spcPct val="150000"/>
              </a:lnSpc>
            </a:pPr>
            <a:endParaRPr lang="en-GB" dirty="0"/>
          </a:p>
          <a:p>
            <a:pPr>
              <a:lnSpc>
                <a:spcPct val="150000"/>
              </a:lnSpc>
            </a:pPr>
            <a:endParaRPr lang="en-GB" dirty="0"/>
          </a:p>
          <a:p>
            <a:pPr>
              <a:lnSpc>
                <a:spcPct val="150000"/>
              </a:lnSpc>
            </a:pPr>
            <a:endParaRPr lang="en-GB" dirty="0"/>
          </a:p>
          <a:p>
            <a:pPr>
              <a:lnSpc>
                <a:spcPct val="150000"/>
              </a:lnSpc>
            </a:pPr>
            <a:endParaRPr lang="en-GB" dirty="0"/>
          </a:p>
          <a:p>
            <a:pPr>
              <a:lnSpc>
                <a:spcPct val="150000"/>
              </a:lnSpc>
            </a:pPr>
            <a:endParaRPr lang="en-GB"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they deliver on time and budget?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103146"/>
            <a:ext cx="339630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668796" y="1112264"/>
            <a:ext cx="3456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40096" y="1103146"/>
            <a:ext cx="363325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6DF30B59-B202-896D-AC4A-34D63B67B096}"/>
              </a:ext>
            </a:extLst>
          </p:cNvPr>
          <p:cNvPicPr>
            <a:picLocks noChangeAspect="1"/>
          </p:cNvPicPr>
          <p:nvPr/>
        </p:nvPicPr>
        <p:blipFill rotWithShape="1">
          <a:blip r:embed="rId3"/>
          <a:srcRect l="3927" t="4502" r="51091" b="9578"/>
          <a:stretch/>
        </p:blipFill>
        <p:spPr>
          <a:xfrm>
            <a:off x="157808" y="1809754"/>
            <a:ext cx="3396306" cy="2700000"/>
          </a:xfrm>
          <a:prstGeom prst="rect">
            <a:avLst/>
          </a:prstGeom>
          <a:noFill/>
          <a:ln>
            <a:solidFill>
              <a:srgbClr val="00958E"/>
            </a:solidFill>
          </a:ln>
        </p:spPr>
      </p:pic>
      <p:pic>
        <p:nvPicPr>
          <p:cNvPr id="6" name="Picture 5">
            <a:extLst>
              <a:ext uri="{FF2B5EF4-FFF2-40B4-BE49-F238E27FC236}">
                <a16:creationId xmlns:a16="http://schemas.microsoft.com/office/drawing/2014/main" id="{959610D4-DE83-4351-BD61-EA8CDE43EFD0}"/>
              </a:ext>
            </a:extLst>
          </p:cNvPr>
          <p:cNvPicPr>
            <a:picLocks noChangeAspect="1"/>
          </p:cNvPicPr>
          <p:nvPr/>
        </p:nvPicPr>
        <p:blipFill rotWithShape="1">
          <a:blip r:embed="rId4"/>
          <a:srcRect l="3296" t="2463" r="46939" b="4119"/>
          <a:stretch/>
        </p:blipFill>
        <p:spPr>
          <a:xfrm>
            <a:off x="3668796" y="1809754"/>
            <a:ext cx="3456000" cy="2700000"/>
          </a:xfrm>
          <a:prstGeom prst="rect">
            <a:avLst/>
          </a:prstGeom>
          <a:noFill/>
          <a:ln>
            <a:solidFill>
              <a:srgbClr val="00958E"/>
            </a:solidFill>
          </a:ln>
        </p:spPr>
      </p:pic>
      <p:pic>
        <p:nvPicPr>
          <p:cNvPr id="8" name="Picture 7">
            <a:extLst>
              <a:ext uri="{FF2B5EF4-FFF2-40B4-BE49-F238E27FC236}">
                <a16:creationId xmlns:a16="http://schemas.microsoft.com/office/drawing/2014/main" id="{EC29AD2B-440E-A8C3-ECAC-962295F9F987}"/>
              </a:ext>
            </a:extLst>
          </p:cNvPr>
          <p:cNvPicPr>
            <a:picLocks noChangeAspect="1"/>
          </p:cNvPicPr>
          <p:nvPr/>
        </p:nvPicPr>
        <p:blipFill rotWithShape="1">
          <a:blip r:embed="rId4"/>
          <a:srcRect l="56492" t="32138" r="1333" b="32000"/>
          <a:stretch/>
        </p:blipFill>
        <p:spPr>
          <a:xfrm>
            <a:off x="3284562" y="4869160"/>
            <a:ext cx="4218062" cy="1492721"/>
          </a:xfrm>
          <a:prstGeom prst="rect">
            <a:avLst/>
          </a:prstGeom>
          <a:noFill/>
        </p:spPr>
      </p:pic>
      <p:pic>
        <p:nvPicPr>
          <p:cNvPr id="10" name="Picture 9">
            <a:extLst>
              <a:ext uri="{FF2B5EF4-FFF2-40B4-BE49-F238E27FC236}">
                <a16:creationId xmlns:a16="http://schemas.microsoft.com/office/drawing/2014/main" id="{17F1F7E0-BA66-334B-502D-5ED1503E7939}"/>
              </a:ext>
            </a:extLst>
          </p:cNvPr>
          <p:cNvPicPr>
            <a:picLocks noChangeAspect="1"/>
          </p:cNvPicPr>
          <p:nvPr/>
        </p:nvPicPr>
        <p:blipFill rotWithShape="1">
          <a:blip r:embed="rId5"/>
          <a:srcRect l="4996" t="2463" r="45584" b="9309"/>
          <a:stretch/>
        </p:blipFill>
        <p:spPr>
          <a:xfrm>
            <a:off x="7239478" y="1809754"/>
            <a:ext cx="3633874" cy="2700000"/>
          </a:xfrm>
          <a:prstGeom prst="rect">
            <a:avLst/>
          </a:prstGeom>
          <a:noFill/>
          <a:ln>
            <a:solidFill>
              <a:srgbClr val="00958E"/>
            </a:solidFill>
          </a:ln>
        </p:spPr>
      </p:pic>
    </p:spTree>
    <p:extLst>
      <p:ext uri="{BB962C8B-B14F-4D97-AF65-F5344CB8AC3E}">
        <p14:creationId xmlns:p14="http://schemas.microsoft.com/office/powerpoint/2010/main" val="3479779333"/>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process and administration. How innovative are they?</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130188" y="1217032"/>
            <a:ext cx="337761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811857" y="1217032"/>
            <a:ext cx="217264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86600" y="1217032"/>
            <a:ext cx="217264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DC74DED1-823B-E4B7-E313-AD662984E886}"/>
              </a:ext>
            </a:extLst>
          </p:cNvPr>
          <p:cNvPicPr>
            <a:picLocks noChangeAspect="1"/>
          </p:cNvPicPr>
          <p:nvPr/>
        </p:nvPicPr>
        <p:blipFill rotWithShape="1">
          <a:blip r:embed="rId3"/>
          <a:srcRect l="17142" t="2933" r="32321"/>
          <a:stretch/>
        </p:blipFill>
        <p:spPr>
          <a:xfrm>
            <a:off x="1130188" y="1897464"/>
            <a:ext cx="3377612" cy="2700000"/>
          </a:xfrm>
          <a:prstGeom prst="rect">
            <a:avLst/>
          </a:prstGeom>
          <a:noFill/>
          <a:ln>
            <a:solidFill>
              <a:srgbClr val="00958E"/>
            </a:solidFill>
          </a:ln>
        </p:spPr>
      </p:pic>
      <p:pic>
        <p:nvPicPr>
          <p:cNvPr id="3" name="Picture 2">
            <a:extLst>
              <a:ext uri="{FF2B5EF4-FFF2-40B4-BE49-F238E27FC236}">
                <a16:creationId xmlns:a16="http://schemas.microsoft.com/office/drawing/2014/main" id="{716B5CD2-D52C-49FB-22A2-9D4128CF727B}"/>
              </a:ext>
            </a:extLst>
          </p:cNvPr>
          <p:cNvPicPr>
            <a:picLocks noChangeAspect="1"/>
          </p:cNvPicPr>
          <p:nvPr/>
        </p:nvPicPr>
        <p:blipFill rotWithShape="1">
          <a:blip r:embed="rId4"/>
          <a:srcRect l="26972" t="14371" r="44639" b="861"/>
          <a:stretch/>
        </p:blipFill>
        <p:spPr>
          <a:xfrm>
            <a:off x="4811857" y="1897464"/>
            <a:ext cx="2172649" cy="2700000"/>
          </a:xfrm>
          <a:prstGeom prst="rect">
            <a:avLst/>
          </a:prstGeom>
          <a:noFill/>
          <a:ln>
            <a:solidFill>
              <a:srgbClr val="00958E"/>
            </a:solidFill>
          </a:ln>
        </p:spPr>
      </p:pic>
      <p:pic>
        <p:nvPicPr>
          <p:cNvPr id="4" name="Picture 3">
            <a:extLst>
              <a:ext uri="{FF2B5EF4-FFF2-40B4-BE49-F238E27FC236}">
                <a16:creationId xmlns:a16="http://schemas.microsoft.com/office/drawing/2014/main" id="{96F6E848-F35D-9AF5-AA94-3E5BD580B97B}"/>
              </a:ext>
            </a:extLst>
          </p:cNvPr>
          <p:cNvPicPr>
            <a:picLocks noChangeAspect="1"/>
          </p:cNvPicPr>
          <p:nvPr/>
        </p:nvPicPr>
        <p:blipFill rotWithShape="1">
          <a:blip r:embed="rId4"/>
          <a:srcRect l="82327" t="33199" r="1524" b="33931"/>
          <a:stretch/>
        </p:blipFill>
        <p:spPr>
          <a:xfrm>
            <a:off x="4550296" y="4953427"/>
            <a:ext cx="1615108" cy="1368152"/>
          </a:xfrm>
          <a:prstGeom prst="rect">
            <a:avLst/>
          </a:prstGeom>
          <a:noFill/>
        </p:spPr>
      </p:pic>
      <p:pic>
        <p:nvPicPr>
          <p:cNvPr id="10" name="Picture 9">
            <a:extLst>
              <a:ext uri="{FF2B5EF4-FFF2-40B4-BE49-F238E27FC236}">
                <a16:creationId xmlns:a16="http://schemas.microsoft.com/office/drawing/2014/main" id="{4A412CF6-BF15-0786-DDE5-B24D04986D35}"/>
              </a:ext>
            </a:extLst>
          </p:cNvPr>
          <p:cNvPicPr>
            <a:picLocks noChangeAspect="1"/>
          </p:cNvPicPr>
          <p:nvPr/>
        </p:nvPicPr>
        <p:blipFill rotWithShape="1">
          <a:blip r:embed="rId4"/>
          <a:srcRect l="26972" t="14371" r="44639" b="861"/>
          <a:stretch/>
        </p:blipFill>
        <p:spPr>
          <a:xfrm>
            <a:off x="7286600" y="1897464"/>
            <a:ext cx="2172649" cy="2700000"/>
          </a:xfrm>
          <a:prstGeom prst="rect">
            <a:avLst/>
          </a:prstGeom>
          <a:noFill/>
          <a:ln>
            <a:solidFill>
              <a:srgbClr val="00958E"/>
            </a:solidFill>
          </a:ln>
        </p:spPr>
      </p:pic>
    </p:spTree>
    <p:extLst>
      <p:ext uri="{BB962C8B-B14F-4D97-AF65-F5344CB8AC3E}">
        <p14:creationId xmlns:p14="http://schemas.microsoft.com/office/powerpoint/2010/main" val="4009935920"/>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aware are you of the services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800" y="1076970"/>
            <a:ext cx="359981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92358" y="1076970"/>
            <a:ext cx="356482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476501" y="1076970"/>
            <a:ext cx="340992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546F9C3F-F37D-2D59-66C0-BB2B861DD1EA}"/>
              </a:ext>
            </a:extLst>
          </p:cNvPr>
          <p:cNvPicPr>
            <a:picLocks noChangeAspect="1"/>
          </p:cNvPicPr>
          <p:nvPr/>
        </p:nvPicPr>
        <p:blipFill rotWithShape="1">
          <a:blip r:embed="rId3"/>
          <a:srcRect l="12239" t="5882" r="41061" b="11080"/>
          <a:stretch/>
        </p:blipFill>
        <p:spPr>
          <a:xfrm>
            <a:off x="85801" y="1748584"/>
            <a:ext cx="3599820" cy="2664000"/>
          </a:xfrm>
          <a:prstGeom prst="rect">
            <a:avLst/>
          </a:prstGeom>
          <a:noFill/>
          <a:ln>
            <a:solidFill>
              <a:srgbClr val="00958E"/>
            </a:solidFill>
          </a:ln>
        </p:spPr>
      </p:pic>
      <p:pic>
        <p:nvPicPr>
          <p:cNvPr id="6" name="Picture 5">
            <a:extLst>
              <a:ext uri="{FF2B5EF4-FFF2-40B4-BE49-F238E27FC236}">
                <a16:creationId xmlns:a16="http://schemas.microsoft.com/office/drawing/2014/main" id="{984B7D73-359F-D362-53F7-2B90ECB8DA90}"/>
              </a:ext>
            </a:extLst>
          </p:cNvPr>
          <p:cNvPicPr>
            <a:picLocks noChangeAspect="1"/>
          </p:cNvPicPr>
          <p:nvPr/>
        </p:nvPicPr>
        <p:blipFill rotWithShape="1">
          <a:blip r:embed="rId4"/>
          <a:srcRect l="11937" t="509" r="39214" b="11778"/>
          <a:stretch/>
        </p:blipFill>
        <p:spPr>
          <a:xfrm>
            <a:off x="3792359" y="1744886"/>
            <a:ext cx="3564823" cy="2664000"/>
          </a:xfrm>
          <a:prstGeom prst="rect">
            <a:avLst/>
          </a:prstGeom>
          <a:noFill/>
          <a:ln>
            <a:solidFill>
              <a:srgbClr val="00958E"/>
            </a:solidFill>
          </a:ln>
        </p:spPr>
      </p:pic>
      <p:pic>
        <p:nvPicPr>
          <p:cNvPr id="8" name="Picture 7">
            <a:extLst>
              <a:ext uri="{FF2B5EF4-FFF2-40B4-BE49-F238E27FC236}">
                <a16:creationId xmlns:a16="http://schemas.microsoft.com/office/drawing/2014/main" id="{E93847FF-DD93-3BBF-7095-55DF9A5CC0D7}"/>
              </a:ext>
            </a:extLst>
          </p:cNvPr>
          <p:cNvPicPr>
            <a:picLocks noChangeAspect="1"/>
          </p:cNvPicPr>
          <p:nvPr/>
        </p:nvPicPr>
        <p:blipFill rotWithShape="1">
          <a:blip r:embed="rId4"/>
          <a:srcRect l="78012" t="36861" r="1524" b="38920"/>
          <a:stretch/>
        </p:blipFill>
        <p:spPr>
          <a:xfrm>
            <a:off x="4334272" y="5266816"/>
            <a:ext cx="2046634" cy="1008112"/>
          </a:xfrm>
          <a:prstGeom prst="rect">
            <a:avLst/>
          </a:prstGeom>
          <a:noFill/>
        </p:spPr>
      </p:pic>
      <p:pic>
        <p:nvPicPr>
          <p:cNvPr id="10" name="Picture 9">
            <a:extLst>
              <a:ext uri="{FF2B5EF4-FFF2-40B4-BE49-F238E27FC236}">
                <a16:creationId xmlns:a16="http://schemas.microsoft.com/office/drawing/2014/main" id="{5703DD05-7692-67DE-5FE9-C7CD1AC4BEFA}"/>
              </a:ext>
            </a:extLst>
          </p:cNvPr>
          <p:cNvPicPr>
            <a:picLocks noChangeAspect="1"/>
          </p:cNvPicPr>
          <p:nvPr/>
        </p:nvPicPr>
        <p:blipFill rotWithShape="1">
          <a:blip r:embed="rId5"/>
          <a:srcRect l="14266" t="2304" r="37760" b="7640"/>
          <a:stretch/>
        </p:blipFill>
        <p:spPr>
          <a:xfrm>
            <a:off x="7476501" y="1744886"/>
            <a:ext cx="3409920" cy="2664000"/>
          </a:xfrm>
          <a:prstGeom prst="rect">
            <a:avLst/>
          </a:prstGeom>
          <a:noFill/>
          <a:ln>
            <a:solidFill>
              <a:srgbClr val="00958E"/>
            </a:solidFill>
          </a:ln>
        </p:spPr>
      </p:pic>
    </p:spTree>
    <p:extLst>
      <p:ext uri="{BB962C8B-B14F-4D97-AF65-F5344CB8AC3E}">
        <p14:creationId xmlns:p14="http://schemas.microsoft.com/office/powerpoint/2010/main" val="1883735601"/>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like to know more of what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34198" y="1148978"/>
            <a:ext cx="369601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39599" y="1148978"/>
            <a:ext cx="3100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42584" y="1148978"/>
            <a:ext cx="375753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26A2A073-10A8-2A41-7653-A12E4323581D}"/>
              </a:ext>
            </a:extLst>
          </p:cNvPr>
          <p:cNvPicPr>
            <a:picLocks noChangeAspect="1"/>
          </p:cNvPicPr>
          <p:nvPr/>
        </p:nvPicPr>
        <p:blipFill rotWithShape="1">
          <a:blip r:embed="rId3"/>
          <a:srcRect l="21750" t="4820" r="30731" b="11773"/>
          <a:stretch/>
        </p:blipFill>
        <p:spPr>
          <a:xfrm>
            <a:off x="134199" y="1752718"/>
            <a:ext cx="3696017" cy="2700000"/>
          </a:xfrm>
          <a:prstGeom prst="rect">
            <a:avLst/>
          </a:prstGeom>
          <a:noFill/>
          <a:ln>
            <a:solidFill>
              <a:srgbClr val="00958E"/>
            </a:solidFill>
          </a:ln>
        </p:spPr>
      </p:pic>
      <p:pic>
        <p:nvPicPr>
          <p:cNvPr id="3" name="Picture 2">
            <a:extLst>
              <a:ext uri="{FF2B5EF4-FFF2-40B4-BE49-F238E27FC236}">
                <a16:creationId xmlns:a16="http://schemas.microsoft.com/office/drawing/2014/main" id="{2FBB3DB0-7932-7CBE-36AC-21254D9236B0}"/>
              </a:ext>
            </a:extLst>
          </p:cNvPr>
          <p:cNvPicPr>
            <a:picLocks noChangeAspect="1"/>
          </p:cNvPicPr>
          <p:nvPr/>
        </p:nvPicPr>
        <p:blipFill rotWithShape="1">
          <a:blip r:embed="rId4"/>
          <a:srcRect l="24479" t="1359" r="30881" b="5223"/>
          <a:stretch/>
        </p:blipFill>
        <p:spPr>
          <a:xfrm>
            <a:off x="3939599" y="1752717"/>
            <a:ext cx="3100000" cy="2700000"/>
          </a:xfrm>
          <a:prstGeom prst="rect">
            <a:avLst/>
          </a:prstGeom>
          <a:noFill/>
          <a:ln>
            <a:solidFill>
              <a:srgbClr val="00958E"/>
            </a:solidFill>
          </a:ln>
        </p:spPr>
      </p:pic>
      <p:pic>
        <p:nvPicPr>
          <p:cNvPr id="4" name="Picture 3">
            <a:extLst>
              <a:ext uri="{FF2B5EF4-FFF2-40B4-BE49-F238E27FC236}">
                <a16:creationId xmlns:a16="http://schemas.microsoft.com/office/drawing/2014/main" id="{6BB08158-9678-51E1-4500-A3143F5A58F0}"/>
              </a:ext>
            </a:extLst>
          </p:cNvPr>
          <p:cNvPicPr>
            <a:picLocks noChangeAspect="1"/>
          </p:cNvPicPr>
          <p:nvPr/>
        </p:nvPicPr>
        <p:blipFill rotWithShape="1">
          <a:blip r:embed="rId4"/>
          <a:srcRect l="86315" t="37487" r="1524" b="38294"/>
          <a:stretch/>
        </p:blipFill>
        <p:spPr>
          <a:xfrm>
            <a:off x="4550296" y="5301208"/>
            <a:ext cx="1216272" cy="1008112"/>
          </a:xfrm>
          <a:prstGeom prst="rect">
            <a:avLst/>
          </a:prstGeom>
          <a:noFill/>
        </p:spPr>
      </p:pic>
      <p:pic>
        <p:nvPicPr>
          <p:cNvPr id="10" name="Picture 9">
            <a:extLst>
              <a:ext uri="{FF2B5EF4-FFF2-40B4-BE49-F238E27FC236}">
                <a16:creationId xmlns:a16="http://schemas.microsoft.com/office/drawing/2014/main" id="{EC33B913-DCAF-88CA-D48D-6D106857AD0F}"/>
              </a:ext>
            </a:extLst>
          </p:cNvPr>
          <p:cNvPicPr>
            <a:picLocks noChangeAspect="1"/>
          </p:cNvPicPr>
          <p:nvPr/>
        </p:nvPicPr>
        <p:blipFill rotWithShape="1">
          <a:blip r:embed="rId5"/>
          <a:srcRect l="16256" t="541" r="33345" b="12445"/>
          <a:stretch/>
        </p:blipFill>
        <p:spPr>
          <a:xfrm>
            <a:off x="7142584" y="1752717"/>
            <a:ext cx="3757537" cy="2700000"/>
          </a:xfrm>
          <a:prstGeom prst="rect">
            <a:avLst/>
          </a:prstGeom>
          <a:noFill/>
          <a:ln>
            <a:solidFill>
              <a:srgbClr val="00958E"/>
            </a:solidFill>
          </a:ln>
        </p:spPr>
      </p:pic>
    </p:spTree>
    <p:extLst>
      <p:ext uri="{BB962C8B-B14F-4D97-AF65-F5344CB8AC3E}">
        <p14:creationId xmlns:p14="http://schemas.microsoft.com/office/powerpoint/2010/main" val="2130373872"/>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add value or make a positive difference to your business?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220986"/>
            <a:ext cx="3590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84125" y="1220986"/>
            <a:ext cx="236028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340097" y="1220986"/>
            <a:ext cx="44311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D579CAA2-2960-A7C5-80ED-30FEC5D3FC5E}"/>
              </a:ext>
            </a:extLst>
          </p:cNvPr>
          <p:cNvPicPr>
            <a:picLocks noChangeAspect="1"/>
          </p:cNvPicPr>
          <p:nvPr/>
        </p:nvPicPr>
        <p:blipFill rotWithShape="1">
          <a:blip r:embed="rId3"/>
          <a:srcRect l="13814" t="3291" r="33627" b="1730"/>
          <a:stretch/>
        </p:blipFill>
        <p:spPr>
          <a:xfrm>
            <a:off x="157809" y="1793848"/>
            <a:ext cx="3589999" cy="2700000"/>
          </a:xfrm>
          <a:prstGeom prst="rect">
            <a:avLst/>
          </a:prstGeom>
          <a:noFill/>
          <a:ln>
            <a:solidFill>
              <a:srgbClr val="00958E"/>
            </a:solidFill>
          </a:ln>
        </p:spPr>
      </p:pic>
      <p:pic>
        <p:nvPicPr>
          <p:cNvPr id="6" name="Picture 5">
            <a:extLst>
              <a:ext uri="{FF2B5EF4-FFF2-40B4-BE49-F238E27FC236}">
                <a16:creationId xmlns:a16="http://schemas.microsoft.com/office/drawing/2014/main" id="{78505EBA-9076-134A-9C88-96560DD6D4CD}"/>
              </a:ext>
            </a:extLst>
          </p:cNvPr>
          <p:cNvPicPr>
            <a:picLocks noChangeAspect="1"/>
          </p:cNvPicPr>
          <p:nvPr/>
        </p:nvPicPr>
        <p:blipFill rotWithShape="1">
          <a:blip r:embed="rId4"/>
          <a:srcRect l="22015" t="2631" r="43429" b="2390"/>
          <a:stretch/>
        </p:blipFill>
        <p:spPr>
          <a:xfrm>
            <a:off x="3884125" y="1793848"/>
            <a:ext cx="2360285" cy="2700000"/>
          </a:xfrm>
          <a:prstGeom prst="rect">
            <a:avLst/>
          </a:prstGeom>
          <a:noFill/>
          <a:ln>
            <a:solidFill>
              <a:srgbClr val="00958E"/>
            </a:solidFill>
          </a:ln>
        </p:spPr>
      </p:pic>
      <p:pic>
        <p:nvPicPr>
          <p:cNvPr id="8" name="Picture 7">
            <a:extLst>
              <a:ext uri="{FF2B5EF4-FFF2-40B4-BE49-F238E27FC236}">
                <a16:creationId xmlns:a16="http://schemas.microsoft.com/office/drawing/2014/main" id="{9213C907-BFA2-2A68-E881-B64AF612C9A3}"/>
              </a:ext>
            </a:extLst>
          </p:cNvPr>
          <p:cNvPicPr>
            <a:picLocks noChangeAspect="1"/>
          </p:cNvPicPr>
          <p:nvPr/>
        </p:nvPicPr>
        <p:blipFill rotWithShape="1">
          <a:blip r:embed="rId4"/>
          <a:srcRect l="81691" t="33401" r="1524" b="35460"/>
          <a:stretch/>
        </p:blipFill>
        <p:spPr>
          <a:xfrm>
            <a:off x="4550296" y="5064152"/>
            <a:ext cx="1678732" cy="1296144"/>
          </a:xfrm>
          <a:prstGeom prst="rect">
            <a:avLst/>
          </a:prstGeom>
          <a:noFill/>
        </p:spPr>
      </p:pic>
      <p:pic>
        <p:nvPicPr>
          <p:cNvPr id="10" name="Picture 9">
            <a:extLst>
              <a:ext uri="{FF2B5EF4-FFF2-40B4-BE49-F238E27FC236}">
                <a16:creationId xmlns:a16="http://schemas.microsoft.com/office/drawing/2014/main" id="{1EED06C8-BF06-5480-1DBE-985B3B70FE41}"/>
              </a:ext>
            </a:extLst>
          </p:cNvPr>
          <p:cNvPicPr>
            <a:picLocks noChangeAspect="1"/>
          </p:cNvPicPr>
          <p:nvPr/>
        </p:nvPicPr>
        <p:blipFill rotWithShape="1">
          <a:blip r:embed="rId5"/>
          <a:srcRect l="14553" t="9955" r="32722" b="12140"/>
          <a:stretch/>
        </p:blipFill>
        <p:spPr>
          <a:xfrm>
            <a:off x="6380727" y="1793848"/>
            <a:ext cx="4390535" cy="2700000"/>
          </a:xfrm>
          <a:prstGeom prst="rect">
            <a:avLst/>
          </a:prstGeom>
          <a:noFill/>
          <a:ln>
            <a:solidFill>
              <a:srgbClr val="00958E"/>
            </a:solidFill>
          </a:ln>
        </p:spPr>
      </p:pic>
    </p:spTree>
    <p:extLst>
      <p:ext uri="{BB962C8B-B14F-4D97-AF65-F5344CB8AC3E}">
        <p14:creationId xmlns:p14="http://schemas.microsoft.com/office/powerpoint/2010/main" val="1608737277"/>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sufficiently proactive?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148978"/>
            <a:ext cx="333818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577011" y="1148978"/>
            <a:ext cx="361381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43855" y="1148978"/>
            <a:ext cx="355469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C9CBC2C0-3CDE-BE96-4C9C-CA513A20B8E3}"/>
              </a:ext>
            </a:extLst>
          </p:cNvPr>
          <p:cNvPicPr>
            <a:picLocks noChangeAspect="1"/>
          </p:cNvPicPr>
          <p:nvPr/>
        </p:nvPicPr>
        <p:blipFill rotWithShape="1">
          <a:blip r:embed="rId3"/>
          <a:srcRect l="2880" t="2561" r="48161" b="2291"/>
          <a:stretch/>
        </p:blipFill>
        <p:spPr>
          <a:xfrm>
            <a:off x="85800" y="1774225"/>
            <a:ext cx="3338182" cy="2700000"/>
          </a:xfrm>
          <a:prstGeom prst="rect">
            <a:avLst/>
          </a:prstGeom>
          <a:noFill/>
          <a:ln>
            <a:solidFill>
              <a:srgbClr val="00958E"/>
            </a:solidFill>
          </a:ln>
        </p:spPr>
      </p:pic>
      <p:pic>
        <p:nvPicPr>
          <p:cNvPr id="3" name="Picture 2">
            <a:extLst>
              <a:ext uri="{FF2B5EF4-FFF2-40B4-BE49-F238E27FC236}">
                <a16:creationId xmlns:a16="http://schemas.microsoft.com/office/drawing/2014/main" id="{10A58A8C-FF9C-240B-32CC-93310F1F74DF}"/>
              </a:ext>
            </a:extLst>
          </p:cNvPr>
          <p:cNvPicPr>
            <a:picLocks noChangeAspect="1"/>
          </p:cNvPicPr>
          <p:nvPr/>
        </p:nvPicPr>
        <p:blipFill rotWithShape="1">
          <a:blip r:embed="rId4"/>
          <a:srcRect l="2576" t="4192" r="48465" b="7917"/>
          <a:stretch/>
        </p:blipFill>
        <p:spPr>
          <a:xfrm>
            <a:off x="3577010" y="1783597"/>
            <a:ext cx="3613815" cy="2700000"/>
          </a:xfrm>
          <a:prstGeom prst="rect">
            <a:avLst/>
          </a:prstGeom>
          <a:noFill/>
          <a:ln>
            <a:solidFill>
              <a:srgbClr val="00958E"/>
            </a:solidFill>
          </a:ln>
        </p:spPr>
      </p:pic>
      <p:pic>
        <p:nvPicPr>
          <p:cNvPr id="4" name="Picture 3">
            <a:extLst>
              <a:ext uri="{FF2B5EF4-FFF2-40B4-BE49-F238E27FC236}">
                <a16:creationId xmlns:a16="http://schemas.microsoft.com/office/drawing/2014/main" id="{0D81C74B-8AE0-C538-3697-0BA187BABA59}"/>
              </a:ext>
            </a:extLst>
          </p:cNvPr>
          <p:cNvPicPr>
            <a:picLocks noChangeAspect="1"/>
          </p:cNvPicPr>
          <p:nvPr/>
        </p:nvPicPr>
        <p:blipFill rotWithShape="1">
          <a:blip r:embed="rId4"/>
          <a:srcRect l="58651" t="35131" r="1524" b="33731"/>
          <a:stretch/>
        </p:blipFill>
        <p:spPr>
          <a:xfrm>
            <a:off x="3676949" y="5108544"/>
            <a:ext cx="3982988" cy="1296144"/>
          </a:xfrm>
          <a:prstGeom prst="rect">
            <a:avLst/>
          </a:prstGeom>
          <a:noFill/>
        </p:spPr>
      </p:pic>
      <p:pic>
        <p:nvPicPr>
          <p:cNvPr id="10" name="Picture 9">
            <a:extLst>
              <a:ext uri="{FF2B5EF4-FFF2-40B4-BE49-F238E27FC236}">
                <a16:creationId xmlns:a16="http://schemas.microsoft.com/office/drawing/2014/main" id="{489D16B3-6CDD-6FE0-CA1E-7790DBD5C325}"/>
              </a:ext>
            </a:extLst>
          </p:cNvPr>
          <p:cNvPicPr>
            <a:picLocks noChangeAspect="1"/>
          </p:cNvPicPr>
          <p:nvPr/>
        </p:nvPicPr>
        <p:blipFill rotWithShape="1">
          <a:blip r:embed="rId5"/>
          <a:srcRect l="3297" t="4193" r="44864" b="659"/>
          <a:stretch/>
        </p:blipFill>
        <p:spPr>
          <a:xfrm>
            <a:off x="7351737" y="1774225"/>
            <a:ext cx="3546814" cy="2709372"/>
          </a:xfrm>
          <a:prstGeom prst="rect">
            <a:avLst/>
          </a:prstGeom>
          <a:noFill/>
          <a:ln>
            <a:solidFill>
              <a:srgbClr val="00958E"/>
            </a:solidFill>
          </a:ln>
        </p:spPr>
      </p:pic>
    </p:spTree>
    <p:extLst>
      <p:ext uri="{BB962C8B-B14F-4D97-AF65-F5344CB8AC3E}">
        <p14:creationId xmlns:p14="http://schemas.microsoft.com/office/powerpoint/2010/main" val="336726315"/>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707886"/>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share learning and case studies from other clients that could be valuable for your business?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382749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32013" y="1365002"/>
            <a:ext cx="307286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411952" y="1365002"/>
            <a:ext cx="3456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97F480AD-472B-0DA9-2507-34B401D9F704}"/>
              </a:ext>
            </a:extLst>
          </p:cNvPr>
          <p:cNvPicPr>
            <a:picLocks noChangeAspect="1"/>
          </p:cNvPicPr>
          <p:nvPr/>
        </p:nvPicPr>
        <p:blipFill rotWithShape="1">
          <a:blip r:embed="rId3"/>
          <a:srcRect l="14490" t="1844" r="35110" b="1280"/>
          <a:stretch/>
        </p:blipFill>
        <p:spPr>
          <a:xfrm>
            <a:off x="85801" y="1999449"/>
            <a:ext cx="3375000" cy="2700000"/>
          </a:xfrm>
          <a:prstGeom prst="rect">
            <a:avLst/>
          </a:prstGeom>
          <a:noFill/>
          <a:ln>
            <a:solidFill>
              <a:srgbClr val="00958E"/>
            </a:solidFill>
          </a:ln>
        </p:spPr>
      </p:pic>
      <p:pic>
        <p:nvPicPr>
          <p:cNvPr id="6" name="Picture 5">
            <a:extLst>
              <a:ext uri="{FF2B5EF4-FFF2-40B4-BE49-F238E27FC236}">
                <a16:creationId xmlns:a16="http://schemas.microsoft.com/office/drawing/2014/main" id="{8E05AC1A-FFC2-E2D0-5A55-AD395D38256E}"/>
              </a:ext>
            </a:extLst>
          </p:cNvPr>
          <p:cNvPicPr>
            <a:picLocks noChangeAspect="1"/>
          </p:cNvPicPr>
          <p:nvPr/>
        </p:nvPicPr>
        <p:blipFill rotWithShape="1">
          <a:blip r:embed="rId4"/>
          <a:srcRect l="14721" t="4506" r="32818" b="14187"/>
          <a:stretch/>
        </p:blipFill>
        <p:spPr>
          <a:xfrm>
            <a:off x="3686200" y="2025690"/>
            <a:ext cx="4185865" cy="2700000"/>
          </a:xfrm>
          <a:prstGeom prst="rect">
            <a:avLst/>
          </a:prstGeom>
          <a:noFill/>
          <a:ln>
            <a:solidFill>
              <a:srgbClr val="00958E"/>
            </a:solidFill>
          </a:ln>
        </p:spPr>
      </p:pic>
      <p:pic>
        <p:nvPicPr>
          <p:cNvPr id="8" name="Picture 7">
            <a:extLst>
              <a:ext uri="{FF2B5EF4-FFF2-40B4-BE49-F238E27FC236}">
                <a16:creationId xmlns:a16="http://schemas.microsoft.com/office/drawing/2014/main" id="{7AE0113D-AA7A-E92C-CBB5-C5C1AC88309C}"/>
              </a:ext>
            </a:extLst>
          </p:cNvPr>
          <p:cNvPicPr>
            <a:picLocks noChangeAspect="1"/>
          </p:cNvPicPr>
          <p:nvPr/>
        </p:nvPicPr>
        <p:blipFill rotWithShape="1">
          <a:blip r:embed="rId4"/>
          <a:srcRect l="81911" t="34712" r="1000" b="34149"/>
          <a:stretch/>
        </p:blipFill>
        <p:spPr>
          <a:xfrm>
            <a:off x="4478288" y="5037529"/>
            <a:ext cx="1709145" cy="1296144"/>
          </a:xfrm>
          <a:prstGeom prst="rect">
            <a:avLst/>
          </a:prstGeom>
          <a:noFill/>
        </p:spPr>
      </p:pic>
      <p:pic>
        <p:nvPicPr>
          <p:cNvPr id="10" name="Picture 9">
            <a:extLst>
              <a:ext uri="{FF2B5EF4-FFF2-40B4-BE49-F238E27FC236}">
                <a16:creationId xmlns:a16="http://schemas.microsoft.com/office/drawing/2014/main" id="{DE42C7FF-2949-6EED-5A71-542E42F08FDC}"/>
              </a:ext>
            </a:extLst>
          </p:cNvPr>
          <p:cNvPicPr>
            <a:picLocks noChangeAspect="1"/>
          </p:cNvPicPr>
          <p:nvPr/>
        </p:nvPicPr>
        <p:blipFill rotWithShape="1">
          <a:blip r:embed="rId5"/>
          <a:srcRect l="20576" t="7654" r="34784" b="2389"/>
          <a:stretch/>
        </p:blipFill>
        <p:spPr>
          <a:xfrm>
            <a:off x="8006680" y="2012519"/>
            <a:ext cx="3203647" cy="2686930"/>
          </a:xfrm>
          <a:prstGeom prst="rect">
            <a:avLst/>
          </a:prstGeom>
          <a:noFill/>
          <a:ln>
            <a:solidFill>
              <a:srgbClr val="00958E"/>
            </a:solidFill>
          </a:ln>
        </p:spPr>
      </p:pic>
    </p:spTree>
    <p:extLst>
      <p:ext uri="{BB962C8B-B14F-4D97-AF65-F5344CB8AC3E}">
        <p14:creationId xmlns:p14="http://schemas.microsoft.com/office/powerpoint/2010/main" val="3831962975"/>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feel a valued client?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437010"/>
            <a:ext cx="352839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37459" y="1437010"/>
            <a:ext cx="352139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58608" y="1437010"/>
            <a:ext cx="356035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9C7468F0-1BE5-5C8A-D710-813831C9F5CC}"/>
              </a:ext>
            </a:extLst>
          </p:cNvPr>
          <p:cNvPicPr>
            <a:picLocks noChangeAspect="1"/>
          </p:cNvPicPr>
          <p:nvPr/>
        </p:nvPicPr>
        <p:blipFill rotWithShape="1">
          <a:blip r:embed="rId3"/>
          <a:srcRect l="12705" t="3080" r="36544" b="10277"/>
          <a:stretch/>
        </p:blipFill>
        <p:spPr>
          <a:xfrm>
            <a:off x="118239" y="2108623"/>
            <a:ext cx="3495953" cy="2484000"/>
          </a:xfrm>
          <a:prstGeom prst="rect">
            <a:avLst/>
          </a:prstGeom>
          <a:noFill/>
          <a:ln>
            <a:solidFill>
              <a:srgbClr val="00958E"/>
            </a:solidFill>
          </a:ln>
        </p:spPr>
      </p:pic>
      <p:pic>
        <p:nvPicPr>
          <p:cNvPr id="3" name="Picture 2">
            <a:extLst>
              <a:ext uri="{FF2B5EF4-FFF2-40B4-BE49-F238E27FC236}">
                <a16:creationId xmlns:a16="http://schemas.microsoft.com/office/drawing/2014/main" id="{7069CFD7-783F-51A3-8933-2D650FDE4F0F}"/>
              </a:ext>
            </a:extLst>
          </p:cNvPr>
          <p:cNvPicPr>
            <a:picLocks noChangeAspect="1"/>
          </p:cNvPicPr>
          <p:nvPr/>
        </p:nvPicPr>
        <p:blipFill rotWithShape="1">
          <a:blip r:embed="rId4"/>
          <a:srcRect l="12656" t="3045" r="36225" b="10313"/>
          <a:stretch/>
        </p:blipFill>
        <p:spPr>
          <a:xfrm>
            <a:off x="3737458" y="2108623"/>
            <a:ext cx="3521391" cy="2484000"/>
          </a:xfrm>
          <a:prstGeom prst="rect">
            <a:avLst/>
          </a:prstGeom>
          <a:noFill/>
          <a:ln>
            <a:solidFill>
              <a:srgbClr val="00958E"/>
            </a:solidFill>
          </a:ln>
        </p:spPr>
      </p:pic>
      <p:pic>
        <p:nvPicPr>
          <p:cNvPr id="4" name="Picture 3">
            <a:extLst>
              <a:ext uri="{FF2B5EF4-FFF2-40B4-BE49-F238E27FC236}">
                <a16:creationId xmlns:a16="http://schemas.microsoft.com/office/drawing/2014/main" id="{5711A614-D601-9FCE-9D50-EC2DA8A8882E}"/>
              </a:ext>
            </a:extLst>
          </p:cNvPr>
          <p:cNvPicPr>
            <a:picLocks noChangeAspect="1"/>
          </p:cNvPicPr>
          <p:nvPr/>
        </p:nvPicPr>
        <p:blipFill rotWithShape="1">
          <a:blip r:embed="rId4"/>
          <a:srcRect l="74667" t="33401" r="309" b="35460"/>
          <a:stretch/>
        </p:blipFill>
        <p:spPr>
          <a:xfrm>
            <a:off x="4537399" y="4879355"/>
            <a:ext cx="2502718" cy="1296144"/>
          </a:xfrm>
          <a:prstGeom prst="rect">
            <a:avLst/>
          </a:prstGeom>
          <a:noFill/>
        </p:spPr>
      </p:pic>
      <p:pic>
        <p:nvPicPr>
          <p:cNvPr id="10" name="Picture 9">
            <a:extLst>
              <a:ext uri="{FF2B5EF4-FFF2-40B4-BE49-F238E27FC236}">
                <a16:creationId xmlns:a16="http://schemas.microsoft.com/office/drawing/2014/main" id="{BAE303E8-0F64-9182-F028-D10840B49078}"/>
              </a:ext>
            </a:extLst>
          </p:cNvPr>
          <p:cNvPicPr>
            <a:picLocks noChangeAspect="1"/>
          </p:cNvPicPr>
          <p:nvPr/>
        </p:nvPicPr>
        <p:blipFill rotWithShape="1">
          <a:blip r:embed="rId5"/>
          <a:srcRect l="10496" t="1927" r="36554" b="9310"/>
          <a:stretch/>
        </p:blipFill>
        <p:spPr>
          <a:xfrm>
            <a:off x="7358608" y="2097036"/>
            <a:ext cx="3560354" cy="2484000"/>
          </a:xfrm>
          <a:prstGeom prst="rect">
            <a:avLst/>
          </a:prstGeom>
          <a:noFill/>
          <a:ln>
            <a:solidFill>
              <a:srgbClr val="00958E"/>
            </a:solidFill>
          </a:ln>
        </p:spPr>
      </p:pic>
    </p:spTree>
    <p:extLst>
      <p:ext uri="{BB962C8B-B14F-4D97-AF65-F5344CB8AC3E}">
        <p14:creationId xmlns:p14="http://schemas.microsoft.com/office/powerpoint/2010/main" val="1711984905"/>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assess the value for money of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04523" y="1268760"/>
            <a:ext cx="294142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70176" y="1268760"/>
            <a:ext cx="328792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982332" y="1268760"/>
            <a:ext cx="354724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E5E8F503-8595-5DF0-0446-A840812D98C3}"/>
              </a:ext>
            </a:extLst>
          </p:cNvPr>
          <p:cNvPicPr>
            <a:picLocks noChangeAspect="1"/>
          </p:cNvPicPr>
          <p:nvPr/>
        </p:nvPicPr>
        <p:blipFill rotWithShape="1">
          <a:blip r:embed="rId3"/>
          <a:srcRect l="17999" t="1468" r="37251" b="-76"/>
          <a:stretch/>
        </p:blipFill>
        <p:spPr>
          <a:xfrm>
            <a:off x="301824" y="1973487"/>
            <a:ext cx="2944122" cy="2700000"/>
          </a:xfrm>
          <a:prstGeom prst="rect">
            <a:avLst/>
          </a:prstGeom>
          <a:noFill/>
          <a:ln>
            <a:solidFill>
              <a:srgbClr val="00958E"/>
            </a:solidFill>
          </a:ln>
        </p:spPr>
      </p:pic>
      <p:pic>
        <p:nvPicPr>
          <p:cNvPr id="6" name="Picture 5">
            <a:extLst>
              <a:ext uri="{FF2B5EF4-FFF2-40B4-BE49-F238E27FC236}">
                <a16:creationId xmlns:a16="http://schemas.microsoft.com/office/drawing/2014/main" id="{EFD2D044-5AB5-45D1-3922-F5463B36E883}"/>
              </a:ext>
            </a:extLst>
          </p:cNvPr>
          <p:cNvPicPr>
            <a:picLocks noChangeAspect="1"/>
          </p:cNvPicPr>
          <p:nvPr/>
        </p:nvPicPr>
        <p:blipFill rotWithShape="1">
          <a:blip r:embed="rId4"/>
          <a:srcRect l="12656" t="5923" r="39998" b="660"/>
          <a:stretch/>
        </p:blipFill>
        <p:spPr>
          <a:xfrm>
            <a:off x="3470176" y="1973487"/>
            <a:ext cx="3287927" cy="2700000"/>
          </a:xfrm>
          <a:prstGeom prst="rect">
            <a:avLst/>
          </a:prstGeom>
          <a:noFill/>
          <a:ln>
            <a:solidFill>
              <a:srgbClr val="00958E"/>
            </a:solidFill>
          </a:ln>
        </p:spPr>
      </p:pic>
      <p:pic>
        <p:nvPicPr>
          <p:cNvPr id="8" name="Picture 7">
            <a:extLst>
              <a:ext uri="{FF2B5EF4-FFF2-40B4-BE49-F238E27FC236}">
                <a16:creationId xmlns:a16="http://schemas.microsoft.com/office/drawing/2014/main" id="{DF72E8B8-8500-D061-07D9-0E6F0D67C369}"/>
              </a:ext>
            </a:extLst>
          </p:cNvPr>
          <p:cNvPicPr>
            <a:picLocks noChangeAspect="1"/>
          </p:cNvPicPr>
          <p:nvPr/>
        </p:nvPicPr>
        <p:blipFill rotWithShape="1">
          <a:blip r:embed="rId4"/>
          <a:srcRect l="76651" t="31671" r="1524" b="32001"/>
          <a:stretch/>
        </p:blipFill>
        <p:spPr>
          <a:xfrm>
            <a:off x="4294337" y="4863666"/>
            <a:ext cx="2182788" cy="1512168"/>
          </a:xfrm>
          <a:prstGeom prst="rect">
            <a:avLst/>
          </a:prstGeom>
          <a:noFill/>
        </p:spPr>
      </p:pic>
      <p:pic>
        <p:nvPicPr>
          <p:cNvPr id="10" name="Picture 9">
            <a:extLst>
              <a:ext uri="{FF2B5EF4-FFF2-40B4-BE49-F238E27FC236}">
                <a16:creationId xmlns:a16="http://schemas.microsoft.com/office/drawing/2014/main" id="{F50A8909-8FBC-6B1D-9E36-93B64F0DA6D4}"/>
              </a:ext>
            </a:extLst>
          </p:cNvPr>
          <p:cNvPicPr>
            <a:picLocks noChangeAspect="1"/>
          </p:cNvPicPr>
          <p:nvPr/>
        </p:nvPicPr>
        <p:blipFill rotWithShape="1">
          <a:blip r:embed="rId5"/>
          <a:srcRect l="14097" t="3045" r="35504" b="4120"/>
          <a:stretch/>
        </p:blipFill>
        <p:spPr>
          <a:xfrm>
            <a:off x="6982333" y="1973487"/>
            <a:ext cx="3547248" cy="2719394"/>
          </a:xfrm>
          <a:prstGeom prst="rect">
            <a:avLst/>
          </a:prstGeom>
          <a:noFill/>
          <a:ln>
            <a:solidFill>
              <a:srgbClr val="00958E"/>
            </a:solidFill>
          </a:ln>
        </p:spPr>
      </p:pic>
    </p:spTree>
    <p:extLst>
      <p:ext uri="{BB962C8B-B14F-4D97-AF65-F5344CB8AC3E}">
        <p14:creationId xmlns:p14="http://schemas.microsoft.com/office/powerpoint/2010/main" val="3761888990"/>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recommend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39488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32013" y="1365002"/>
            <a:ext cx="402421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8253576" y="1365002"/>
            <a:ext cx="261437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2447FB02-E586-05EE-8B74-0CEF2B651EE7}"/>
              </a:ext>
            </a:extLst>
          </p:cNvPr>
          <p:cNvPicPr>
            <a:picLocks noChangeAspect="1"/>
          </p:cNvPicPr>
          <p:nvPr/>
        </p:nvPicPr>
        <p:blipFill rotWithShape="1">
          <a:blip r:embed="rId3"/>
          <a:srcRect l="1650" t="7480" r="46721" b="10499"/>
          <a:stretch/>
        </p:blipFill>
        <p:spPr>
          <a:xfrm>
            <a:off x="114391" y="1947652"/>
            <a:ext cx="3920273" cy="2592000"/>
          </a:xfrm>
          <a:prstGeom prst="rect">
            <a:avLst/>
          </a:prstGeom>
          <a:noFill/>
          <a:ln>
            <a:solidFill>
              <a:srgbClr val="00958E"/>
            </a:solidFill>
          </a:ln>
        </p:spPr>
      </p:pic>
      <p:pic>
        <p:nvPicPr>
          <p:cNvPr id="3" name="Picture 2">
            <a:extLst>
              <a:ext uri="{FF2B5EF4-FFF2-40B4-BE49-F238E27FC236}">
                <a16:creationId xmlns:a16="http://schemas.microsoft.com/office/drawing/2014/main" id="{7ADB7D83-9677-ADD1-FDB1-129A5E276F34}"/>
              </a:ext>
            </a:extLst>
          </p:cNvPr>
          <p:cNvPicPr>
            <a:picLocks noChangeAspect="1"/>
          </p:cNvPicPr>
          <p:nvPr/>
        </p:nvPicPr>
        <p:blipFill rotWithShape="1">
          <a:blip r:embed="rId4"/>
          <a:srcRect l="1135" t="3045" r="45585" b="14500"/>
          <a:stretch/>
        </p:blipFill>
        <p:spPr>
          <a:xfrm>
            <a:off x="4132013" y="1947652"/>
            <a:ext cx="4024215" cy="2592000"/>
          </a:xfrm>
          <a:prstGeom prst="rect">
            <a:avLst/>
          </a:prstGeom>
          <a:noFill/>
          <a:ln>
            <a:solidFill>
              <a:srgbClr val="00958E"/>
            </a:solidFill>
          </a:ln>
        </p:spPr>
      </p:pic>
      <p:pic>
        <p:nvPicPr>
          <p:cNvPr id="4" name="Picture 3">
            <a:extLst>
              <a:ext uri="{FF2B5EF4-FFF2-40B4-BE49-F238E27FC236}">
                <a16:creationId xmlns:a16="http://schemas.microsoft.com/office/drawing/2014/main" id="{0A1AD0B2-AA92-9819-0B16-B8F1DB4723B8}"/>
              </a:ext>
            </a:extLst>
          </p:cNvPr>
          <p:cNvPicPr>
            <a:picLocks noChangeAspect="1"/>
          </p:cNvPicPr>
          <p:nvPr/>
        </p:nvPicPr>
        <p:blipFill rotWithShape="1">
          <a:blip r:embed="rId4"/>
          <a:srcRect l="55052" t="31671" r="1333" b="32001"/>
          <a:stretch/>
        </p:blipFill>
        <p:spPr>
          <a:xfrm>
            <a:off x="3487404" y="4910348"/>
            <a:ext cx="4362078" cy="1512168"/>
          </a:xfrm>
          <a:prstGeom prst="rect">
            <a:avLst/>
          </a:prstGeom>
          <a:noFill/>
        </p:spPr>
      </p:pic>
      <p:pic>
        <p:nvPicPr>
          <p:cNvPr id="10" name="Picture 9">
            <a:extLst>
              <a:ext uri="{FF2B5EF4-FFF2-40B4-BE49-F238E27FC236}">
                <a16:creationId xmlns:a16="http://schemas.microsoft.com/office/drawing/2014/main" id="{39413BA7-7501-5425-00A7-3C8532FA8F88}"/>
              </a:ext>
            </a:extLst>
          </p:cNvPr>
          <p:cNvPicPr>
            <a:picLocks noChangeAspect="1"/>
          </p:cNvPicPr>
          <p:nvPr/>
        </p:nvPicPr>
        <p:blipFill rotWithShape="1">
          <a:blip r:embed="rId5"/>
          <a:srcRect l="8336" t="5726" r="52065" b="893"/>
          <a:stretch/>
        </p:blipFill>
        <p:spPr>
          <a:xfrm>
            <a:off x="8253577" y="1944073"/>
            <a:ext cx="2641008" cy="2592000"/>
          </a:xfrm>
          <a:prstGeom prst="rect">
            <a:avLst/>
          </a:prstGeom>
          <a:noFill/>
          <a:ln>
            <a:solidFill>
              <a:srgbClr val="00958E"/>
            </a:solidFill>
          </a:ln>
        </p:spPr>
      </p:pic>
    </p:spTree>
    <p:extLst>
      <p:ext uri="{BB962C8B-B14F-4D97-AF65-F5344CB8AC3E}">
        <p14:creationId xmlns:p14="http://schemas.microsoft.com/office/powerpoint/2010/main" val="3030489874"/>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6" name="TextBox 5">
            <a:extLst>
              <a:ext uri="{FF2B5EF4-FFF2-40B4-BE49-F238E27FC236}">
                <a16:creationId xmlns:a16="http://schemas.microsoft.com/office/drawing/2014/main" id="{4B3F8E90-1FD0-E401-2EC4-3987300A0AE9}"/>
              </a:ext>
            </a:extLst>
          </p:cNvPr>
          <p:cNvSpPr txBox="1"/>
          <p:nvPr/>
        </p:nvSpPr>
        <p:spPr>
          <a:xfrm>
            <a:off x="476250" y="6667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Introduction- The Questions</a:t>
            </a:r>
          </a:p>
        </p:txBody>
      </p:sp>
      <p:sp>
        <p:nvSpPr>
          <p:cNvPr id="7" name="TextBox 6">
            <a:extLst>
              <a:ext uri="{FF2B5EF4-FFF2-40B4-BE49-F238E27FC236}">
                <a16:creationId xmlns:a16="http://schemas.microsoft.com/office/drawing/2014/main" id="{42876697-F26C-4489-D8A8-75E8A0D78E64}"/>
              </a:ext>
            </a:extLst>
          </p:cNvPr>
          <p:cNvSpPr txBox="1"/>
          <p:nvPr/>
        </p:nvSpPr>
        <p:spPr>
          <a:xfrm>
            <a:off x="589856" y="1192247"/>
            <a:ext cx="3816424" cy="4249561"/>
          </a:xfrm>
          <a:prstGeom prst="rect">
            <a:avLst/>
          </a:prstGeom>
          <a:noFill/>
        </p:spPr>
        <p:txBody>
          <a:bodyPr wrap="square" rtlCol="0">
            <a:spAutoFit/>
          </a:bodyPr>
          <a:lstStyle/>
          <a:p>
            <a:pPr marL="285750" indent="-285750">
              <a:lnSpc>
                <a:spcPct val="150000"/>
              </a:lnSpc>
              <a:buClr>
                <a:srgbClr val="00958E"/>
              </a:buClr>
              <a:buFont typeface="Wingdings" panose="05000000000000000000" pitchFamily="2" charset="2"/>
              <a:buChar char="§"/>
            </a:pPr>
            <a:r>
              <a:rPr lang="en-GB" sz="1400" dirty="0"/>
              <a:t>5 Key Performance Areas</a:t>
            </a:r>
          </a:p>
          <a:p>
            <a:pPr marL="285750" indent="-285750">
              <a:lnSpc>
                <a:spcPct val="150000"/>
              </a:lnSpc>
              <a:buClr>
                <a:srgbClr val="00958E"/>
              </a:buClr>
              <a:buFont typeface="Wingdings" panose="05000000000000000000" pitchFamily="2" charset="2"/>
              <a:buChar char="§"/>
            </a:pPr>
            <a:r>
              <a:rPr lang="en-GB" sz="1400" dirty="0"/>
              <a:t>Proven over time and across geographies</a:t>
            </a:r>
          </a:p>
          <a:p>
            <a:pPr marL="285750" indent="-285750">
              <a:lnSpc>
                <a:spcPct val="150000"/>
              </a:lnSpc>
              <a:buClr>
                <a:srgbClr val="00958E"/>
              </a:buClr>
              <a:buFont typeface="Wingdings" panose="05000000000000000000" pitchFamily="2" charset="2"/>
              <a:buChar char="§"/>
            </a:pPr>
            <a:r>
              <a:rPr lang="en-GB" sz="1400" dirty="0"/>
              <a:t>Designed to</a:t>
            </a:r>
          </a:p>
          <a:p>
            <a:pPr marL="742950" lvl="1" indent="-285750">
              <a:lnSpc>
                <a:spcPct val="150000"/>
              </a:lnSpc>
              <a:buClr>
                <a:srgbClr val="00958E"/>
              </a:buClr>
              <a:buFont typeface="Wingdings" panose="05000000000000000000" pitchFamily="2" charset="2"/>
              <a:buChar char="§"/>
            </a:pPr>
            <a:r>
              <a:rPr lang="en-GB" sz="1400" dirty="0"/>
              <a:t>Identify SWOTs</a:t>
            </a:r>
          </a:p>
          <a:p>
            <a:pPr marL="742950" lvl="1" indent="-285750">
              <a:lnSpc>
                <a:spcPct val="150000"/>
              </a:lnSpc>
              <a:buClr>
                <a:srgbClr val="00958E"/>
              </a:buClr>
              <a:buFont typeface="Wingdings" panose="05000000000000000000" pitchFamily="2" charset="2"/>
              <a:buChar char="§"/>
            </a:pPr>
            <a:r>
              <a:rPr lang="en-GB" sz="1400" dirty="0"/>
              <a:t>Uncover Client Commitment</a:t>
            </a:r>
          </a:p>
          <a:p>
            <a:pPr marL="1200150" lvl="2" indent="-285750">
              <a:lnSpc>
                <a:spcPct val="150000"/>
              </a:lnSpc>
              <a:buClr>
                <a:srgbClr val="00958E"/>
              </a:buClr>
              <a:buFont typeface="Wingdings" panose="05000000000000000000" pitchFamily="2" charset="2"/>
              <a:buChar char="§"/>
            </a:pPr>
            <a:r>
              <a:rPr lang="en-GB" sz="1400" dirty="0"/>
              <a:t>Opinion</a:t>
            </a:r>
          </a:p>
          <a:p>
            <a:pPr marL="1200150" lvl="2" indent="-285750">
              <a:lnSpc>
                <a:spcPct val="150000"/>
              </a:lnSpc>
              <a:buClr>
                <a:srgbClr val="00958E"/>
              </a:buClr>
              <a:buFont typeface="Wingdings" panose="05000000000000000000" pitchFamily="2" charset="2"/>
              <a:buChar char="§"/>
            </a:pPr>
            <a:r>
              <a:rPr lang="en-GB" sz="1400" dirty="0"/>
              <a:t>Intention</a:t>
            </a:r>
          </a:p>
          <a:p>
            <a:pPr marL="285750" indent="-285750">
              <a:lnSpc>
                <a:spcPct val="150000"/>
              </a:lnSpc>
              <a:buClr>
                <a:srgbClr val="00958E"/>
              </a:buClr>
              <a:buFont typeface="Wingdings" panose="05000000000000000000" pitchFamily="2" charset="2"/>
              <a:buChar char="§"/>
            </a:pPr>
            <a:r>
              <a:rPr lang="en-GB" sz="1400" dirty="0"/>
              <a:t>Combination of </a:t>
            </a:r>
          </a:p>
          <a:p>
            <a:pPr marL="742950" lvl="1" indent="-285750">
              <a:lnSpc>
                <a:spcPct val="150000"/>
              </a:lnSpc>
              <a:buClr>
                <a:srgbClr val="00958E"/>
              </a:buClr>
              <a:buFont typeface="Wingdings" panose="05000000000000000000" pitchFamily="2" charset="2"/>
              <a:buChar char="§"/>
            </a:pPr>
            <a:r>
              <a:rPr lang="en-GB" sz="1400" dirty="0"/>
              <a:t>Open ended</a:t>
            </a:r>
          </a:p>
          <a:p>
            <a:pPr marL="742950" lvl="1" indent="-285750">
              <a:lnSpc>
                <a:spcPct val="150000"/>
              </a:lnSpc>
              <a:buClr>
                <a:srgbClr val="00958E"/>
              </a:buClr>
              <a:buFont typeface="Wingdings" panose="05000000000000000000" pitchFamily="2" charset="2"/>
              <a:buChar char="§"/>
            </a:pPr>
            <a:r>
              <a:rPr lang="en-GB" sz="1400" dirty="0"/>
              <a:t>Semi structured</a:t>
            </a:r>
          </a:p>
          <a:p>
            <a:pPr marL="285750" indent="-285750">
              <a:lnSpc>
                <a:spcPct val="150000"/>
              </a:lnSpc>
              <a:buClr>
                <a:srgbClr val="00958E"/>
              </a:buClr>
              <a:buFont typeface="Wingdings" panose="05000000000000000000" pitchFamily="2" charset="2"/>
              <a:buChar char="§"/>
            </a:pPr>
            <a:endParaRPr lang="en-GB" sz="1400" dirty="0"/>
          </a:p>
          <a:p>
            <a:pPr marL="285750" indent="-285750">
              <a:lnSpc>
                <a:spcPct val="150000"/>
              </a:lnSpc>
              <a:buClr>
                <a:srgbClr val="00958E"/>
              </a:buClr>
              <a:buFont typeface="Wingdings" panose="05000000000000000000" pitchFamily="2" charset="2"/>
              <a:buChar char="§"/>
            </a:pPr>
            <a:endParaRPr lang="en-GB" sz="1400" dirty="0"/>
          </a:p>
          <a:p>
            <a:pPr marL="285750" indent="-285750">
              <a:lnSpc>
                <a:spcPct val="150000"/>
              </a:lnSpc>
              <a:buClr>
                <a:srgbClr val="00958E"/>
              </a:buClr>
              <a:buFont typeface="Wingdings" panose="05000000000000000000" pitchFamily="2" charset="2"/>
              <a:buChar char="§"/>
            </a:pPr>
            <a:endParaRPr lang="en-GB" sz="1400" dirty="0"/>
          </a:p>
        </p:txBody>
      </p:sp>
      <p:pic>
        <p:nvPicPr>
          <p:cNvPr id="8" name="Content Placeholder 9" descr="Handshake outline">
            <a:extLst>
              <a:ext uri="{FF2B5EF4-FFF2-40B4-BE49-F238E27FC236}">
                <a16:creationId xmlns:a16="http://schemas.microsoft.com/office/drawing/2014/main" id="{7229B1EB-464E-821E-8444-ABF0DB8199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6112" y="1121110"/>
            <a:ext cx="709568" cy="709568"/>
          </a:xfrm>
          <a:prstGeom prst="rect">
            <a:avLst/>
          </a:prstGeom>
        </p:spPr>
      </p:pic>
      <p:sp>
        <p:nvSpPr>
          <p:cNvPr id="9" name="TextBox 8">
            <a:extLst>
              <a:ext uri="{FF2B5EF4-FFF2-40B4-BE49-F238E27FC236}">
                <a16:creationId xmlns:a16="http://schemas.microsoft.com/office/drawing/2014/main" id="{F07B79D1-0A04-7705-B847-83D838310A20}"/>
              </a:ext>
            </a:extLst>
          </p:cNvPr>
          <p:cNvSpPr txBox="1"/>
          <p:nvPr/>
        </p:nvSpPr>
        <p:spPr>
          <a:xfrm>
            <a:off x="6996278" y="1312589"/>
            <a:ext cx="1454244" cy="369332"/>
          </a:xfrm>
          <a:prstGeom prst="rect">
            <a:avLst/>
          </a:prstGeom>
          <a:noFill/>
        </p:spPr>
        <p:txBody>
          <a:bodyPr wrap="none" rtlCol="0">
            <a:spAutoFit/>
          </a:bodyPr>
          <a:lstStyle/>
          <a:p>
            <a:r>
              <a:rPr lang="en-GB" b="1" dirty="0"/>
              <a:t>R</a:t>
            </a:r>
            <a:r>
              <a:rPr lang="en-GB" dirty="0"/>
              <a:t>elationship</a:t>
            </a:r>
          </a:p>
        </p:txBody>
      </p:sp>
      <p:pic>
        <p:nvPicPr>
          <p:cNvPr id="10" name="Graphic 9" descr="Clipboard outline">
            <a:extLst>
              <a:ext uri="{FF2B5EF4-FFF2-40B4-BE49-F238E27FC236}">
                <a16:creationId xmlns:a16="http://schemas.microsoft.com/office/drawing/2014/main" id="{1409785B-B6F7-CEFE-9CFB-EC04A8BB8A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8146" y="2779160"/>
            <a:ext cx="750843" cy="750843"/>
          </a:xfrm>
          <a:prstGeom prst="rect">
            <a:avLst/>
          </a:prstGeom>
        </p:spPr>
      </p:pic>
      <p:sp>
        <p:nvSpPr>
          <p:cNvPr id="11" name="TextBox 10">
            <a:extLst>
              <a:ext uri="{FF2B5EF4-FFF2-40B4-BE49-F238E27FC236}">
                <a16:creationId xmlns:a16="http://schemas.microsoft.com/office/drawing/2014/main" id="{C28A2A03-45A4-996F-33D5-7F39C4405C1C}"/>
              </a:ext>
            </a:extLst>
          </p:cNvPr>
          <p:cNvSpPr txBox="1"/>
          <p:nvPr/>
        </p:nvSpPr>
        <p:spPr>
          <a:xfrm>
            <a:off x="6996278" y="2979969"/>
            <a:ext cx="1018227" cy="369332"/>
          </a:xfrm>
          <a:prstGeom prst="rect">
            <a:avLst/>
          </a:prstGeom>
          <a:noFill/>
        </p:spPr>
        <p:txBody>
          <a:bodyPr wrap="none" rtlCol="0">
            <a:spAutoFit/>
          </a:bodyPr>
          <a:lstStyle/>
          <a:p>
            <a:r>
              <a:rPr lang="en-GB" b="1" dirty="0"/>
              <a:t>D</a:t>
            </a:r>
            <a:r>
              <a:rPr lang="en-GB" dirty="0"/>
              <a:t>elivery</a:t>
            </a:r>
          </a:p>
        </p:txBody>
      </p:sp>
      <p:pic>
        <p:nvPicPr>
          <p:cNvPr id="12" name="Graphic 11" descr="Hero Female outline">
            <a:extLst>
              <a:ext uri="{FF2B5EF4-FFF2-40B4-BE49-F238E27FC236}">
                <a16:creationId xmlns:a16="http://schemas.microsoft.com/office/drawing/2014/main" id="{C42C9D93-B50F-C539-4AA9-36BCBE1180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48785" y="1898669"/>
            <a:ext cx="709567" cy="709567"/>
          </a:xfrm>
          <a:prstGeom prst="rect">
            <a:avLst/>
          </a:prstGeom>
        </p:spPr>
      </p:pic>
      <p:sp>
        <p:nvSpPr>
          <p:cNvPr id="13" name="TextBox 12">
            <a:extLst>
              <a:ext uri="{FF2B5EF4-FFF2-40B4-BE49-F238E27FC236}">
                <a16:creationId xmlns:a16="http://schemas.microsoft.com/office/drawing/2014/main" id="{24B93B23-6B8A-A44D-1F64-C31049E9FE8F}"/>
              </a:ext>
            </a:extLst>
          </p:cNvPr>
          <p:cNvSpPr txBox="1"/>
          <p:nvPr/>
        </p:nvSpPr>
        <p:spPr>
          <a:xfrm>
            <a:off x="6976286" y="2062972"/>
            <a:ext cx="979755" cy="369332"/>
          </a:xfrm>
          <a:prstGeom prst="rect">
            <a:avLst/>
          </a:prstGeom>
          <a:noFill/>
        </p:spPr>
        <p:txBody>
          <a:bodyPr wrap="none" rtlCol="0">
            <a:spAutoFit/>
          </a:bodyPr>
          <a:lstStyle/>
          <a:p>
            <a:r>
              <a:rPr lang="en-GB" b="1" dirty="0"/>
              <a:t>A</a:t>
            </a:r>
            <a:r>
              <a:rPr lang="en-GB" dirty="0"/>
              <a:t>ttitude</a:t>
            </a:r>
          </a:p>
        </p:txBody>
      </p:sp>
      <p:pic>
        <p:nvPicPr>
          <p:cNvPr id="14" name="Graphic 13" descr="Scales of justice outline">
            <a:extLst>
              <a:ext uri="{FF2B5EF4-FFF2-40B4-BE49-F238E27FC236}">
                <a16:creationId xmlns:a16="http://schemas.microsoft.com/office/drawing/2014/main" id="{BB42E20F-EDB2-931F-DDDD-1BAAF49348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92990" y="3696748"/>
            <a:ext cx="785999" cy="785999"/>
          </a:xfrm>
          <a:prstGeom prst="rect">
            <a:avLst/>
          </a:prstGeom>
        </p:spPr>
      </p:pic>
      <p:sp>
        <p:nvSpPr>
          <p:cNvPr id="15" name="TextBox 14">
            <a:extLst>
              <a:ext uri="{FF2B5EF4-FFF2-40B4-BE49-F238E27FC236}">
                <a16:creationId xmlns:a16="http://schemas.microsoft.com/office/drawing/2014/main" id="{4E05F397-6A4F-B5EB-B3A5-0E5CC94D5C25}"/>
              </a:ext>
            </a:extLst>
          </p:cNvPr>
          <p:cNvSpPr txBox="1"/>
          <p:nvPr/>
        </p:nvSpPr>
        <p:spPr>
          <a:xfrm>
            <a:off x="7081499" y="3920020"/>
            <a:ext cx="1501245" cy="369332"/>
          </a:xfrm>
          <a:prstGeom prst="rect">
            <a:avLst/>
          </a:prstGeom>
          <a:noFill/>
        </p:spPr>
        <p:txBody>
          <a:bodyPr wrap="none" rtlCol="0">
            <a:spAutoFit/>
          </a:bodyPr>
          <a:lstStyle/>
          <a:p>
            <a:r>
              <a:rPr lang="en-GB" b="1" dirty="0"/>
              <a:t>A</a:t>
            </a:r>
            <a:r>
              <a:rPr lang="en-GB" dirty="0"/>
              <a:t>dded Value</a:t>
            </a:r>
          </a:p>
        </p:txBody>
      </p:sp>
      <p:pic>
        <p:nvPicPr>
          <p:cNvPr id="16" name="Graphic 15" descr="Clapping hands outline">
            <a:extLst>
              <a:ext uri="{FF2B5EF4-FFF2-40B4-BE49-F238E27FC236}">
                <a16:creationId xmlns:a16="http://schemas.microsoft.com/office/drawing/2014/main" id="{3D8D6D55-B3E1-5B87-F33E-7EFAC7B5E6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48785" y="4573725"/>
            <a:ext cx="652755" cy="652755"/>
          </a:xfrm>
          <a:prstGeom prst="rect">
            <a:avLst/>
          </a:prstGeom>
        </p:spPr>
      </p:pic>
      <p:sp>
        <p:nvSpPr>
          <p:cNvPr id="17" name="TextBox 16">
            <a:extLst>
              <a:ext uri="{FF2B5EF4-FFF2-40B4-BE49-F238E27FC236}">
                <a16:creationId xmlns:a16="http://schemas.microsoft.com/office/drawing/2014/main" id="{51329C02-3927-A2FA-8815-D76EF7225F27}"/>
              </a:ext>
            </a:extLst>
          </p:cNvPr>
          <p:cNvSpPr txBox="1"/>
          <p:nvPr/>
        </p:nvSpPr>
        <p:spPr>
          <a:xfrm>
            <a:off x="6951718" y="4679369"/>
            <a:ext cx="1992853" cy="369332"/>
          </a:xfrm>
          <a:prstGeom prst="rect">
            <a:avLst/>
          </a:prstGeom>
          <a:noFill/>
        </p:spPr>
        <p:txBody>
          <a:bodyPr wrap="none" rtlCol="0">
            <a:spAutoFit/>
          </a:bodyPr>
          <a:lstStyle/>
          <a:p>
            <a:r>
              <a:rPr lang="en-GB" b="1" dirty="0"/>
              <a:t>R</a:t>
            </a:r>
            <a:r>
              <a:rPr lang="en-GB" dirty="0"/>
              <a:t>ecommendation</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give them a testimonial?</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9" y="1359268"/>
            <a:ext cx="397890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54426" y="1344359"/>
            <a:ext cx="364027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881125" y="1340768"/>
            <a:ext cx="292695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1FD629D1-A5BC-6970-D9F2-6F6069F551D9}"/>
              </a:ext>
            </a:extLst>
          </p:cNvPr>
          <p:cNvPicPr>
            <a:picLocks noChangeAspect="1"/>
          </p:cNvPicPr>
          <p:nvPr/>
        </p:nvPicPr>
        <p:blipFill rotWithShape="1">
          <a:blip r:embed="rId3"/>
          <a:srcRect l="2959" t="10611" r="46721" b="15001"/>
          <a:stretch/>
        </p:blipFill>
        <p:spPr>
          <a:xfrm>
            <a:off x="85800" y="2025382"/>
            <a:ext cx="3978901" cy="2448000"/>
          </a:xfrm>
          <a:prstGeom prst="rect">
            <a:avLst/>
          </a:prstGeom>
          <a:noFill/>
          <a:ln>
            <a:solidFill>
              <a:srgbClr val="00958E"/>
            </a:solidFill>
          </a:ln>
        </p:spPr>
      </p:pic>
      <p:pic>
        <p:nvPicPr>
          <p:cNvPr id="6" name="Picture 5">
            <a:extLst>
              <a:ext uri="{FF2B5EF4-FFF2-40B4-BE49-F238E27FC236}">
                <a16:creationId xmlns:a16="http://schemas.microsoft.com/office/drawing/2014/main" id="{0D9D410F-7A3E-3817-FAC9-426137D9F695}"/>
              </a:ext>
            </a:extLst>
          </p:cNvPr>
          <p:cNvPicPr>
            <a:picLocks noChangeAspect="1"/>
          </p:cNvPicPr>
          <p:nvPr/>
        </p:nvPicPr>
        <p:blipFill rotWithShape="1">
          <a:blip r:embed="rId4"/>
          <a:srcRect l="2239" t="6920" r="47441" b="11772"/>
          <a:stretch/>
        </p:blipFill>
        <p:spPr>
          <a:xfrm>
            <a:off x="4154426" y="2019712"/>
            <a:ext cx="3640273" cy="2448000"/>
          </a:xfrm>
          <a:prstGeom prst="rect">
            <a:avLst/>
          </a:prstGeom>
          <a:noFill/>
          <a:ln>
            <a:solidFill>
              <a:srgbClr val="00958E"/>
            </a:solidFill>
          </a:ln>
        </p:spPr>
      </p:pic>
      <p:pic>
        <p:nvPicPr>
          <p:cNvPr id="8" name="Picture 7">
            <a:extLst>
              <a:ext uri="{FF2B5EF4-FFF2-40B4-BE49-F238E27FC236}">
                <a16:creationId xmlns:a16="http://schemas.microsoft.com/office/drawing/2014/main" id="{256E94D7-62CA-92ED-71E2-0683AC2E541F}"/>
              </a:ext>
            </a:extLst>
          </p:cNvPr>
          <p:cNvPicPr>
            <a:picLocks noChangeAspect="1"/>
          </p:cNvPicPr>
          <p:nvPr/>
        </p:nvPicPr>
        <p:blipFill rotWithShape="1">
          <a:blip r:embed="rId4"/>
          <a:srcRect l="54635" t="34398" r="726" b="34463"/>
          <a:stretch/>
        </p:blipFill>
        <p:spPr>
          <a:xfrm>
            <a:off x="3110136" y="5038528"/>
            <a:ext cx="4464496" cy="1296144"/>
          </a:xfrm>
          <a:prstGeom prst="rect">
            <a:avLst/>
          </a:prstGeom>
          <a:noFill/>
        </p:spPr>
      </p:pic>
      <p:pic>
        <p:nvPicPr>
          <p:cNvPr id="10" name="Picture 9">
            <a:extLst>
              <a:ext uri="{FF2B5EF4-FFF2-40B4-BE49-F238E27FC236}">
                <a16:creationId xmlns:a16="http://schemas.microsoft.com/office/drawing/2014/main" id="{4A014321-AC5F-1FBE-F209-0CAC11CDF1F6}"/>
              </a:ext>
            </a:extLst>
          </p:cNvPr>
          <p:cNvPicPr>
            <a:picLocks noChangeAspect="1"/>
          </p:cNvPicPr>
          <p:nvPr/>
        </p:nvPicPr>
        <p:blipFill rotWithShape="1">
          <a:blip r:embed="rId5"/>
          <a:srcRect l="7615" t="11113" r="52785" b="9309"/>
          <a:stretch/>
        </p:blipFill>
        <p:spPr>
          <a:xfrm>
            <a:off x="7881125" y="2019712"/>
            <a:ext cx="2926958" cy="2448000"/>
          </a:xfrm>
          <a:prstGeom prst="rect">
            <a:avLst/>
          </a:prstGeom>
          <a:noFill/>
          <a:ln>
            <a:solidFill>
              <a:srgbClr val="00958E"/>
            </a:solidFill>
          </a:ln>
        </p:spPr>
      </p:pic>
    </p:spTree>
    <p:extLst>
      <p:ext uri="{BB962C8B-B14F-4D97-AF65-F5344CB8AC3E}">
        <p14:creationId xmlns:p14="http://schemas.microsoft.com/office/powerpoint/2010/main" val="2381997393"/>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likely are you to give them any more assignments than they currently have?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366307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20882" y="1365002"/>
            <a:ext cx="359106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02623" y="1365002"/>
            <a:ext cx="326417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A12007C2-A8E7-5DFC-CCE2-54E104DFB14E}"/>
              </a:ext>
            </a:extLst>
          </p:cNvPr>
          <p:cNvPicPr>
            <a:picLocks noChangeAspect="1"/>
          </p:cNvPicPr>
          <p:nvPr/>
        </p:nvPicPr>
        <p:blipFill rotWithShape="1">
          <a:blip r:embed="rId3"/>
          <a:srcRect l="4319" t="3460" r="44561" b="11660"/>
          <a:stretch/>
        </p:blipFill>
        <p:spPr>
          <a:xfrm>
            <a:off x="85798" y="1988840"/>
            <a:ext cx="3646569" cy="2520000"/>
          </a:xfrm>
          <a:prstGeom prst="rect">
            <a:avLst/>
          </a:prstGeom>
          <a:noFill/>
          <a:ln>
            <a:solidFill>
              <a:srgbClr val="00958E"/>
            </a:solidFill>
          </a:ln>
        </p:spPr>
      </p:pic>
      <p:pic>
        <p:nvPicPr>
          <p:cNvPr id="3" name="Picture 2">
            <a:extLst>
              <a:ext uri="{FF2B5EF4-FFF2-40B4-BE49-F238E27FC236}">
                <a16:creationId xmlns:a16="http://schemas.microsoft.com/office/drawing/2014/main" id="{FF433B60-71F2-B8CC-D582-DDD3AEC51FC3}"/>
              </a:ext>
            </a:extLst>
          </p:cNvPr>
          <p:cNvPicPr>
            <a:picLocks noChangeAspect="1"/>
          </p:cNvPicPr>
          <p:nvPr/>
        </p:nvPicPr>
        <p:blipFill rotWithShape="1">
          <a:blip r:embed="rId4"/>
          <a:srcRect l="5456" r="44145" b="15119"/>
          <a:stretch/>
        </p:blipFill>
        <p:spPr>
          <a:xfrm>
            <a:off x="3820882" y="1988840"/>
            <a:ext cx="3595211" cy="2520000"/>
          </a:xfrm>
          <a:prstGeom prst="rect">
            <a:avLst/>
          </a:prstGeom>
          <a:noFill/>
          <a:ln>
            <a:solidFill>
              <a:srgbClr val="00958E"/>
            </a:solidFill>
          </a:ln>
        </p:spPr>
      </p:pic>
      <p:pic>
        <p:nvPicPr>
          <p:cNvPr id="4" name="Picture 3">
            <a:extLst>
              <a:ext uri="{FF2B5EF4-FFF2-40B4-BE49-F238E27FC236}">
                <a16:creationId xmlns:a16="http://schemas.microsoft.com/office/drawing/2014/main" id="{13F84AF7-8CBA-89E7-6B20-266B91CE882A}"/>
              </a:ext>
            </a:extLst>
          </p:cNvPr>
          <p:cNvPicPr>
            <a:picLocks noChangeAspect="1"/>
          </p:cNvPicPr>
          <p:nvPr/>
        </p:nvPicPr>
        <p:blipFill rotWithShape="1">
          <a:blip r:embed="rId4"/>
          <a:srcRect l="62971" t="31671" r="2474" b="32001"/>
          <a:stretch/>
        </p:blipFill>
        <p:spPr>
          <a:xfrm>
            <a:off x="3748874" y="4869582"/>
            <a:ext cx="3456000" cy="1512168"/>
          </a:xfrm>
          <a:prstGeom prst="rect">
            <a:avLst/>
          </a:prstGeom>
          <a:noFill/>
        </p:spPr>
      </p:pic>
      <p:pic>
        <p:nvPicPr>
          <p:cNvPr id="10" name="Picture 9">
            <a:extLst>
              <a:ext uri="{FF2B5EF4-FFF2-40B4-BE49-F238E27FC236}">
                <a16:creationId xmlns:a16="http://schemas.microsoft.com/office/drawing/2014/main" id="{38C39B74-31FD-0950-83ED-377964D88ACE}"/>
              </a:ext>
            </a:extLst>
          </p:cNvPr>
          <p:cNvPicPr>
            <a:picLocks noChangeAspect="1"/>
          </p:cNvPicPr>
          <p:nvPr/>
        </p:nvPicPr>
        <p:blipFill rotWithShape="1">
          <a:blip r:embed="rId5"/>
          <a:srcRect l="9775" t="3045" r="42706" b="9310"/>
          <a:stretch/>
        </p:blipFill>
        <p:spPr>
          <a:xfrm>
            <a:off x="7502624" y="1988840"/>
            <a:ext cx="3282839" cy="2520000"/>
          </a:xfrm>
          <a:prstGeom prst="rect">
            <a:avLst/>
          </a:prstGeom>
          <a:noFill/>
          <a:ln>
            <a:solidFill>
              <a:srgbClr val="00958E"/>
            </a:solidFill>
          </a:ln>
        </p:spPr>
      </p:pic>
    </p:spTree>
    <p:extLst>
      <p:ext uri="{BB962C8B-B14F-4D97-AF65-F5344CB8AC3E}">
        <p14:creationId xmlns:p14="http://schemas.microsoft.com/office/powerpoint/2010/main" val="2303760762"/>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think you will still be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in 12 months’ time?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13584" y="1374855"/>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13352" y="1374855"/>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22976" y="1374855"/>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F4637BE1-B8C4-4F6D-B3A9-5E6884AE1400}"/>
              </a:ext>
            </a:extLst>
          </p:cNvPr>
          <p:cNvPicPr>
            <a:picLocks noChangeAspect="1"/>
          </p:cNvPicPr>
          <p:nvPr/>
        </p:nvPicPr>
        <p:blipFill rotWithShape="1">
          <a:blip r:embed="rId3"/>
          <a:srcRect l="26640" t="13840" r="44561" b="1392"/>
          <a:stretch/>
        </p:blipFill>
        <p:spPr>
          <a:xfrm>
            <a:off x="877888" y="2022927"/>
            <a:ext cx="2204082" cy="2700000"/>
          </a:xfrm>
          <a:prstGeom prst="rect">
            <a:avLst/>
          </a:prstGeom>
          <a:noFill/>
          <a:ln>
            <a:solidFill>
              <a:srgbClr val="00958E"/>
            </a:solidFill>
          </a:ln>
        </p:spPr>
      </p:pic>
      <p:pic>
        <p:nvPicPr>
          <p:cNvPr id="6" name="Picture 5">
            <a:extLst>
              <a:ext uri="{FF2B5EF4-FFF2-40B4-BE49-F238E27FC236}">
                <a16:creationId xmlns:a16="http://schemas.microsoft.com/office/drawing/2014/main" id="{5DBADE50-745D-4F1E-CAEA-401166991306}"/>
              </a:ext>
            </a:extLst>
          </p:cNvPr>
          <p:cNvPicPr>
            <a:picLocks noChangeAspect="1"/>
          </p:cNvPicPr>
          <p:nvPr/>
        </p:nvPicPr>
        <p:blipFill rotWithShape="1">
          <a:blip r:embed="rId4"/>
          <a:srcRect l="26580" t="2018" r="44621" b="2465"/>
          <a:stretch/>
        </p:blipFill>
        <p:spPr>
          <a:xfrm>
            <a:off x="4498853" y="2022927"/>
            <a:ext cx="1956044" cy="2700000"/>
          </a:xfrm>
          <a:prstGeom prst="rect">
            <a:avLst/>
          </a:prstGeom>
          <a:noFill/>
          <a:ln>
            <a:solidFill>
              <a:srgbClr val="00958E"/>
            </a:solidFill>
          </a:ln>
        </p:spPr>
      </p:pic>
      <p:pic>
        <p:nvPicPr>
          <p:cNvPr id="8" name="Picture 7">
            <a:extLst>
              <a:ext uri="{FF2B5EF4-FFF2-40B4-BE49-F238E27FC236}">
                <a16:creationId xmlns:a16="http://schemas.microsoft.com/office/drawing/2014/main" id="{3714E66B-6E6F-881A-A795-B605230969C6}"/>
              </a:ext>
            </a:extLst>
          </p:cNvPr>
          <p:cNvPicPr>
            <a:picLocks noChangeAspect="1"/>
          </p:cNvPicPr>
          <p:nvPr/>
        </p:nvPicPr>
        <p:blipFill rotWithShape="1">
          <a:blip r:embed="rId4"/>
          <a:srcRect l="82656" t="36785" r="1524" b="37266"/>
          <a:stretch/>
        </p:blipFill>
        <p:spPr>
          <a:xfrm>
            <a:off x="4478288" y="5205529"/>
            <a:ext cx="1582268" cy="1080120"/>
          </a:xfrm>
          <a:prstGeom prst="rect">
            <a:avLst/>
          </a:prstGeom>
          <a:noFill/>
        </p:spPr>
      </p:pic>
      <p:pic>
        <p:nvPicPr>
          <p:cNvPr id="10" name="Picture 9">
            <a:extLst>
              <a:ext uri="{FF2B5EF4-FFF2-40B4-BE49-F238E27FC236}">
                <a16:creationId xmlns:a16="http://schemas.microsoft.com/office/drawing/2014/main" id="{90BE8D87-97BC-94E6-F926-296E64293C46}"/>
              </a:ext>
            </a:extLst>
          </p:cNvPr>
          <p:cNvPicPr>
            <a:picLocks noChangeAspect="1"/>
          </p:cNvPicPr>
          <p:nvPr/>
        </p:nvPicPr>
        <p:blipFill rotWithShape="1">
          <a:blip r:embed="rId3"/>
          <a:srcRect l="26640" t="13840" r="44561" b="1392"/>
          <a:stretch/>
        </p:blipFill>
        <p:spPr>
          <a:xfrm>
            <a:off x="7883936" y="2025144"/>
            <a:ext cx="2204082" cy="2700000"/>
          </a:xfrm>
          <a:prstGeom prst="rect">
            <a:avLst/>
          </a:prstGeom>
          <a:noFill/>
          <a:ln>
            <a:solidFill>
              <a:srgbClr val="00958E"/>
            </a:solidFill>
          </a:ln>
        </p:spPr>
      </p:pic>
    </p:spTree>
    <p:extLst>
      <p:ext uri="{BB962C8B-B14F-4D97-AF65-F5344CB8AC3E}">
        <p14:creationId xmlns:p14="http://schemas.microsoft.com/office/powerpoint/2010/main" val="245263615"/>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think you will still be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in 24 months’ time?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403365"/>
            <a:ext cx="327101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526080" y="1403365"/>
            <a:ext cx="358851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07380" y="1403365"/>
            <a:ext cx="360761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83278729-86F8-75F0-662A-A65A52F313DA}"/>
              </a:ext>
            </a:extLst>
          </p:cNvPr>
          <p:cNvPicPr>
            <a:picLocks noChangeAspect="1"/>
          </p:cNvPicPr>
          <p:nvPr/>
        </p:nvPicPr>
        <p:blipFill rotWithShape="1">
          <a:blip r:embed="rId4"/>
          <a:srcRect l="17280" t="11739" r="35491" b="14573"/>
          <a:stretch/>
        </p:blipFill>
        <p:spPr>
          <a:xfrm>
            <a:off x="157808" y="2025080"/>
            <a:ext cx="3271013" cy="2124000"/>
          </a:xfrm>
          <a:prstGeom prst="rect">
            <a:avLst/>
          </a:prstGeom>
          <a:noFill/>
          <a:ln>
            <a:solidFill>
              <a:srgbClr val="00958E"/>
            </a:solidFill>
          </a:ln>
        </p:spPr>
      </p:pic>
      <p:pic>
        <p:nvPicPr>
          <p:cNvPr id="3" name="Picture 2">
            <a:extLst>
              <a:ext uri="{FF2B5EF4-FFF2-40B4-BE49-F238E27FC236}">
                <a16:creationId xmlns:a16="http://schemas.microsoft.com/office/drawing/2014/main" id="{1446932D-EC40-38FF-4DCF-B5196F2DA068}"/>
              </a:ext>
            </a:extLst>
          </p:cNvPr>
          <p:cNvPicPr>
            <a:picLocks noChangeAspect="1"/>
          </p:cNvPicPr>
          <p:nvPr/>
        </p:nvPicPr>
        <p:blipFill rotWithShape="1">
          <a:blip r:embed="rId5"/>
          <a:srcRect l="15423" t="11113" r="33487" b="16229"/>
          <a:stretch/>
        </p:blipFill>
        <p:spPr>
          <a:xfrm>
            <a:off x="3526080" y="2025080"/>
            <a:ext cx="3588514" cy="2124000"/>
          </a:xfrm>
          <a:prstGeom prst="rect">
            <a:avLst/>
          </a:prstGeom>
          <a:noFill/>
          <a:ln>
            <a:solidFill>
              <a:srgbClr val="00958E"/>
            </a:solidFill>
          </a:ln>
        </p:spPr>
      </p:pic>
      <p:pic>
        <p:nvPicPr>
          <p:cNvPr id="4" name="Picture 3">
            <a:extLst>
              <a:ext uri="{FF2B5EF4-FFF2-40B4-BE49-F238E27FC236}">
                <a16:creationId xmlns:a16="http://schemas.microsoft.com/office/drawing/2014/main" id="{0C02F3CF-31DA-405C-7E60-4003D530081F}"/>
              </a:ext>
            </a:extLst>
          </p:cNvPr>
          <p:cNvPicPr>
            <a:picLocks noChangeAspect="1"/>
          </p:cNvPicPr>
          <p:nvPr/>
        </p:nvPicPr>
        <p:blipFill rotWithShape="1">
          <a:blip r:embed="rId5"/>
          <a:srcRect l="81691" t="35131" r="1524" b="37190"/>
          <a:stretch/>
        </p:blipFill>
        <p:spPr>
          <a:xfrm>
            <a:off x="4334272" y="5013176"/>
            <a:ext cx="1678732" cy="1152128"/>
          </a:xfrm>
          <a:prstGeom prst="rect">
            <a:avLst/>
          </a:prstGeom>
          <a:noFill/>
        </p:spPr>
      </p:pic>
      <p:pic>
        <p:nvPicPr>
          <p:cNvPr id="10" name="Picture 9">
            <a:extLst>
              <a:ext uri="{FF2B5EF4-FFF2-40B4-BE49-F238E27FC236}">
                <a16:creationId xmlns:a16="http://schemas.microsoft.com/office/drawing/2014/main" id="{73A9D2B3-2B7D-73AF-3FD0-912722B78392}"/>
              </a:ext>
            </a:extLst>
          </p:cNvPr>
          <p:cNvPicPr>
            <a:picLocks noChangeAspect="1"/>
          </p:cNvPicPr>
          <p:nvPr/>
        </p:nvPicPr>
        <p:blipFill rotWithShape="1">
          <a:blip r:embed="rId6"/>
          <a:srcRect l="14816" t="12843" r="33513" b="14499"/>
          <a:stretch/>
        </p:blipFill>
        <p:spPr>
          <a:xfrm>
            <a:off x="7211853" y="2025080"/>
            <a:ext cx="3629295" cy="2124000"/>
          </a:xfrm>
          <a:prstGeom prst="rect">
            <a:avLst/>
          </a:prstGeom>
          <a:noFill/>
          <a:ln>
            <a:solidFill>
              <a:srgbClr val="00958E"/>
            </a:solidFill>
          </a:ln>
        </p:spPr>
      </p:pic>
    </p:spTree>
    <p:extLst>
      <p:ext uri="{BB962C8B-B14F-4D97-AF65-F5344CB8AC3E}">
        <p14:creationId xmlns:p14="http://schemas.microsoft.com/office/powerpoint/2010/main" val="358031568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use them again if you went elsewhere?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262630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2855018" y="1365002"/>
            <a:ext cx="411122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09160" y="1365002"/>
            <a:ext cx="386364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F91F189C-B099-94C9-32F7-77984E67DC53}"/>
              </a:ext>
            </a:extLst>
          </p:cNvPr>
          <p:cNvPicPr>
            <a:picLocks noChangeAspect="1"/>
          </p:cNvPicPr>
          <p:nvPr/>
        </p:nvPicPr>
        <p:blipFill rotWithShape="1">
          <a:blip r:embed="rId3"/>
          <a:srcRect l="13680" t="1730" r="48050" b="6582"/>
          <a:stretch/>
        </p:blipFill>
        <p:spPr>
          <a:xfrm>
            <a:off x="76481" y="2025144"/>
            <a:ext cx="2635621" cy="2628000"/>
          </a:xfrm>
          <a:prstGeom prst="rect">
            <a:avLst/>
          </a:prstGeom>
          <a:noFill/>
          <a:ln>
            <a:solidFill>
              <a:srgbClr val="00958E"/>
            </a:solidFill>
          </a:ln>
        </p:spPr>
      </p:pic>
      <p:pic>
        <p:nvPicPr>
          <p:cNvPr id="6" name="Picture 5">
            <a:extLst>
              <a:ext uri="{FF2B5EF4-FFF2-40B4-BE49-F238E27FC236}">
                <a16:creationId xmlns:a16="http://schemas.microsoft.com/office/drawing/2014/main" id="{97909A42-776E-9B0D-B797-02C207E94E7D}"/>
              </a:ext>
            </a:extLst>
          </p:cNvPr>
          <p:cNvPicPr>
            <a:picLocks noChangeAspect="1"/>
          </p:cNvPicPr>
          <p:nvPr/>
        </p:nvPicPr>
        <p:blipFill rotWithShape="1">
          <a:blip r:embed="rId4"/>
          <a:srcRect l="4736" t="3045" r="42705" b="16229"/>
          <a:stretch/>
        </p:blipFill>
        <p:spPr>
          <a:xfrm>
            <a:off x="2855017" y="2025144"/>
            <a:ext cx="4111226" cy="2628000"/>
          </a:xfrm>
          <a:prstGeom prst="rect">
            <a:avLst/>
          </a:prstGeom>
          <a:noFill/>
          <a:ln>
            <a:solidFill>
              <a:srgbClr val="00958E"/>
            </a:solidFill>
          </a:ln>
        </p:spPr>
      </p:pic>
      <p:pic>
        <p:nvPicPr>
          <p:cNvPr id="8" name="Picture 7">
            <a:extLst>
              <a:ext uri="{FF2B5EF4-FFF2-40B4-BE49-F238E27FC236}">
                <a16:creationId xmlns:a16="http://schemas.microsoft.com/office/drawing/2014/main" id="{C4EFE81B-0D6E-947F-9844-417B5586E36C}"/>
              </a:ext>
            </a:extLst>
          </p:cNvPr>
          <p:cNvPicPr>
            <a:picLocks noChangeAspect="1"/>
          </p:cNvPicPr>
          <p:nvPr/>
        </p:nvPicPr>
        <p:blipFill rotWithShape="1">
          <a:blip r:embed="rId4"/>
          <a:srcRect l="61730" t="31671" r="1334" b="33730"/>
          <a:stretch/>
        </p:blipFill>
        <p:spPr>
          <a:xfrm>
            <a:off x="3830216" y="4833464"/>
            <a:ext cx="3694140" cy="1440160"/>
          </a:xfrm>
          <a:prstGeom prst="rect">
            <a:avLst/>
          </a:prstGeom>
          <a:noFill/>
        </p:spPr>
      </p:pic>
      <p:pic>
        <p:nvPicPr>
          <p:cNvPr id="10" name="Picture 9">
            <a:extLst>
              <a:ext uri="{FF2B5EF4-FFF2-40B4-BE49-F238E27FC236}">
                <a16:creationId xmlns:a16="http://schemas.microsoft.com/office/drawing/2014/main" id="{A4481B8E-F28C-CBE1-B138-343AC033B16D}"/>
              </a:ext>
            </a:extLst>
          </p:cNvPr>
          <p:cNvPicPr>
            <a:picLocks noChangeAspect="1"/>
          </p:cNvPicPr>
          <p:nvPr/>
        </p:nvPicPr>
        <p:blipFill rotWithShape="1">
          <a:blip r:embed="rId5"/>
          <a:srcRect l="5456" t="3045" r="45585" b="16229"/>
          <a:stretch/>
        </p:blipFill>
        <p:spPr>
          <a:xfrm>
            <a:off x="7129373" y="2025144"/>
            <a:ext cx="3829635" cy="2628000"/>
          </a:xfrm>
          <a:prstGeom prst="rect">
            <a:avLst/>
          </a:prstGeom>
          <a:noFill/>
          <a:ln>
            <a:solidFill>
              <a:srgbClr val="00958E"/>
            </a:solidFill>
          </a:ln>
        </p:spPr>
      </p:pic>
    </p:spTree>
    <p:extLst>
      <p:ext uri="{BB962C8B-B14F-4D97-AF65-F5344CB8AC3E}">
        <p14:creationId xmlns:p14="http://schemas.microsoft.com/office/powerpoint/2010/main" val="3159928505"/>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5" name="Content Placeholder 10" descr="People walking">
            <a:extLst>
              <a:ext uri="{FF2B5EF4-FFF2-40B4-BE49-F238E27FC236}">
                <a16:creationId xmlns:a16="http://schemas.microsoft.com/office/drawing/2014/main" id="{35E7EFEC-706C-691F-6BEE-A8B51318DC89}"/>
              </a:ext>
            </a:extLst>
          </p:cNvPr>
          <p:cNvPicPr>
            <a:picLocks noChangeAspect="1"/>
          </p:cNvPicPr>
          <p:nvPr/>
        </p:nvPicPr>
        <p:blipFill rotWithShape="1">
          <a:blip r:embed="rId3"/>
          <a:srcRect t="5572" r="5" b="5"/>
          <a:stretch/>
        </p:blipFill>
        <p:spPr>
          <a:xfrm>
            <a:off x="628650" y="1739994"/>
            <a:ext cx="4038600" cy="2545556"/>
          </a:xfrm>
          <a:prstGeom prst="rect">
            <a:avLst/>
          </a:prstGeom>
          <a:noFill/>
        </p:spPr>
      </p:pic>
      <p:sp>
        <p:nvSpPr>
          <p:cNvPr id="8" name="TextBox 7">
            <a:extLst>
              <a:ext uri="{FF2B5EF4-FFF2-40B4-BE49-F238E27FC236}">
                <a16:creationId xmlns:a16="http://schemas.microsoft.com/office/drawing/2014/main" id="{D8A3D857-D01D-CD6C-9261-4845088C8EF2}"/>
              </a:ext>
            </a:extLst>
          </p:cNvPr>
          <p:cNvSpPr txBox="1"/>
          <p:nvPr/>
        </p:nvSpPr>
        <p:spPr>
          <a:xfrm>
            <a:off x="476250" y="476250"/>
            <a:ext cx="6018262" cy="1015663"/>
          </a:xfrm>
          <a:prstGeom prst="rect">
            <a:avLst/>
          </a:prstGeom>
          <a:noFill/>
        </p:spPr>
        <p:txBody>
          <a:bodyPr wrap="square"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Differences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2. Difference 2</a:t>
            </a:r>
            <a:endParaRPr lang="en-US" sz="2000" u="none" spc="0" dirty="0">
              <a:solidFill>
                <a:srgbClr val="00958E">
                  <a:alpha val="100000"/>
                </a:srgbClr>
              </a:solidFill>
              <a:latin typeface="Tahoma"/>
            </a:endParaRPr>
          </a:p>
        </p:txBody>
      </p:sp>
    </p:spTree>
    <p:extLst>
      <p:ext uri="{BB962C8B-B14F-4D97-AF65-F5344CB8AC3E}">
        <p14:creationId xmlns:p14="http://schemas.microsoft.com/office/powerpoint/2010/main" val="247065298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Differences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3. Difference 3</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6133309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1. Similarity 1</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90727113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2. Similarity 2</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910470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3. Similarity 3</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267286628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89946" y="495495"/>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Reporting</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11" name="Text Placeholder 2">
            <a:extLst>
              <a:ext uri="{FF2B5EF4-FFF2-40B4-BE49-F238E27FC236}">
                <a16:creationId xmlns:a16="http://schemas.microsoft.com/office/drawing/2014/main" id="{D57D50BC-3CC0-CA56-2706-C88C5082450B}"/>
              </a:ext>
            </a:extLst>
          </p:cNvPr>
          <p:cNvSpPr txBox="1">
            <a:spLocks/>
          </p:cNvSpPr>
          <p:nvPr/>
        </p:nvSpPr>
        <p:spPr bwMode="auto">
          <a:xfrm>
            <a:off x="157808" y="806708"/>
            <a:ext cx="4309120"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Narrative </a:t>
            </a:r>
          </a:p>
        </p:txBody>
      </p:sp>
      <p:sp>
        <p:nvSpPr>
          <p:cNvPr id="12" name="Content Placeholder 3">
            <a:extLst>
              <a:ext uri="{FF2B5EF4-FFF2-40B4-BE49-F238E27FC236}">
                <a16:creationId xmlns:a16="http://schemas.microsoft.com/office/drawing/2014/main" id="{C3166741-EF20-6269-9BAD-623ED135FE25}"/>
              </a:ext>
            </a:extLst>
          </p:cNvPr>
          <p:cNvSpPr txBox="1">
            <a:spLocks/>
          </p:cNvSpPr>
          <p:nvPr/>
        </p:nvSpPr>
        <p:spPr bwMode="auto">
          <a:xfrm>
            <a:off x="457200" y="1415132"/>
            <a:ext cx="4525144" cy="374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1pPr>
            <a:lvl2pPr marL="742950" indent="-28575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2pPr>
            <a:lvl3pPr marL="11430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3pPr>
            <a:lvl4pPr marL="16002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4pPr>
            <a:lvl5pPr marL="20574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Expectations and performance</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Going well/needs attention</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Competitive context</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People and relationships</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Attitude and effort</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Quality of input/output</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Value and added value</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Future needs</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Advocacy</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Comparison</a:t>
            </a:r>
            <a:r>
              <a:rPr kumimoji="0" lang="en-GB" sz="1400" b="0" i="0" u="none" strike="noStrike" kern="1200" cap="none" spc="0" normalizeH="0" noProof="0" dirty="0">
                <a:ln>
                  <a:noFill/>
                </a:ln>
                <a:solidFill>
                  <a:srgbClr val="404040"/>
                </a:solidFill>
                <a:effectLst/>
                <a:uLnTx/>
                <a:uFillTx/>
                <a:latin typeface="Tahoma"/>
                <a:ea typeface="+mn-ea"/>
                <a:cs typeface="Tahoma"/>
              </a:rPr>
              <a:t> with Relationship Audits benchmarks</a:t>
            </a:r>
            <a:endParaRPr kumimoji="0" lang="en-GB" sz="1400" b="0" i="0" u="none" strike="noStrike" kern="1200" cap="none" spc="0" normalizeH="0" baseline="0" noProof="0" dirty="0">
              <a:ln>
                <a:noFill/>
              </a:ln>
              <a:solidFill>
                <a:srgbClr val="404040"/>
              </a:solidFill>
              <a:effectLst/>
              <a:uLnTx/>
              <a:uFillTx/>
              <a:latin typeface="Tahoma"/>
              <a:ea typeface="+mn-ea"/>
              <a:cs typeface="Tahoma"/>
            </a:endParaRPr>
          </a:p>
        </p:txBody>
      </p:sp>
      <p:sp>
        <p:nvSpPr>
          <p:cNvPr id="13" name="Text Placeholder 4">
            <a:extLst>
              <a:ext uri="{FF2B5EF4-FFF2-40B4-BE49-F238E27FC236}">
                <a16:creationId xmlns:a16="http://schemas.microsoft.com/office/drawing/2014/main" id="{BB4A0770-4320-41F7-E575-55873A8777F3}"/>
              </a:ext>
            </a:extLst>
          </p:cNvPr>
          <p:cNvSpPr txBox="1">
            <a:spLocks/>
          </p:cNvSpPr>
          <p:nvPr/>
        </p:nvSpPr>
        <p:spPr bwMode="auto">
          <a:xfrm>
            <a:off x="5558408" y="757546"/>
            <a:ext cx="5040000"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Graphic</a:t>
            </a:r>
          </a:p>
        </p:txBody>
      </p:sp>
      <p:pic>
        <p:nvPicPr>
          <p:cNvPr id="6" name="Picture 5">
            <a:extLst>
              <a:ext uri="{FF2B5EF4-FFF2-40B4-BE49-F238E27FC236}">
                <a16:creationId xmlns:a16="http://schemas.microsoft.com/office/drawing/2014/main" id="{03659945-8DC6-C0AB-4CB4-D01591DC43BE}"/>
              </a:ext>
            </a:extLst>
          </p:cNvPr>
          <p:cNvPicPr/>
          <p:nvPr/>
        </p:nvPicPr>
        <p:blipFill rotWithShape="1">
          <a:blip r:embed="rId3"/>
          <a:srcRect t="7387" r="46306" b="40605"/>
          <a:stretch/>
        </p:blipFill>
        <p:spPr bwMode="auto">
          <a:xfrm>
            <a:off x="3686200" y="1844824"/>
            <a:ext cx="3240360" cy="2221409"/>
          </a:xfrm>
          <a:prstGeom prst="rect">
            <a:avLst/>
          </a:prstGeom>
          <a:ln w="3175">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AC44704-3151-B959-5E90-C26C3BEDD50B}"/>
              </a:ext>
            </a:extLst>
          </p:cNvPr>
          <p:cNvPicPr/>
          <p:nvPr/>
        </p:nvPicPr>
        <p:blipFill rotWithShape="1">
          <a:blip r:embed="rId4"/>
          <a:srcRect l="9654" t="7386" r="47070" b="13433"/>
          <a:stretch/>
        </p:blipFill>
        <p:spPr bwMode="auto">
          <a:xfrm>
            <a:off x="7646640" y="1844824"/>
            <a:ext cx="2448271" cy="2221409"/>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7682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wipe(left)">
                                      <p:cBhvr>
                                        <p:cTn id="11" dur="500"/>
                                        <p:tgtEl>
                                          <p:spTgt spid="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wipe(left)">
                                      <p:cBhvr>
                                        <p:cTn id="16" dur="500"/>
                                        <p:tgtEl>
                                          <p:spTgt spid="1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wipe(left)">
                                      <p:cBhvr>
                                        <p:cTn id="21" dur="500"/>
                                        <p:tgtEl>
                                          <p:spTgt spid="1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xEl>
                                              <p:pRg st="2" end="2"/>
                                            </p:txEl>
                                          </p:spTgt>
                                        </p:tgtEl>
                                        <p:attrNameLst>
                                          <p:attrName>style.visibility</p:attrName>
                                        </p:attrNameLst>
                                      </p:cBhvr>
                                      <p:to>
                                        <p:strVal val="visible"/>
                                      </p:to>
                                    </p:set>
                                    <p:animEffect transition="in" filter="wipe(left)">
                                      <p:cBhvr>
                                        <p:cTn id="26" dur="500"/>
                                        <p:tgtEl>
                                          <p:spTgt spid="1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animEffect transition="in" filter="wipe(left)">
                                      <p:cBhvr>
                                        <p:cTn id="31" dur="500"/>
                                        <p:tgtEl>
                                          <p:spTgt spid="1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xEl>
                                              <p:pRg st="4" end="4"/>
                                            </p:txEl>
                                          </p:spTgt>
                                        </p:tgtEl>
                                        <p:attrNameLst>
                                          <p:attrName>style.visibility</p:attrName>
                                        </p:attrNameLst>
                                      </p:cBhvr>
                                      <p:to>
                                        <p:strVal val="visible"/>
                                      </p:to>
                                    </p:set>
                                    <p:animEffect transition="in" filter="wipe(left)">
                                      <p:cBhvr>
                                        <p:cTn id="36" dur="500"/>
                                        <p:tgtEl>
                                          <p:spTgt spid="1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xEl>
                                              <p:pRg st="5" end="5"/>
                                            </p:txEl>
                                          </p:spTgt>
                                        </p:tgtEl>
                                        <p:attrNameLst>
                                          <p:attrName>style.visibility</p:attrName>
                                        </p:attrNameLst>
                                      </p:cBhvr>
                                      <p:to>
                                        <p:strVal val="visible"/>
                                      </p:to>
                                    </p:set>
                                    <p:animEffect transition="in" filter="wipe(left)">
                                      <p:cBhvr>
                                        <p:cTn id="41" dur="500"/>
                                        <p:tgtEl>
                                          <p:spTgt spid="1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xEl>
                                              <p:pRg st="6" end="6"/>
                                            </p:txEl>
                                          </p:spTgt>
                                        </p:tgtEl>
                                        <p:attrNameLst>
                                          <p:attrName>style.visibility</p:attrName>
                                        </p:attrNameLst>
                                      </p:cBhvr>
                                      <p:to>
                                        <p:strVal val="visible"/>
                                      </p:to>
                                    </p:set>
                                    <p:animEffect transition="in" filter="wipe(left)">
                                      <p:cBhvr>
                                        <p:cTn id="46" dur="500"/>
                                        <p:tgtEl>
                                          <p:spTgt spid="12">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
                                            <p:txEl>
                                              <p:pRg st="7" end="7"/>
                                            </p:txEl>
                                          </p:spTgt>
                                        </p:tgtEl>
                                        <p:attrNameLst>
                                          <p:attrName>style.visibility</p:attrName>
                                        </p:attrNameLst>
                                      </p:cBhvr>
                                      <p:to>
                                        <p:strVal val="visible"/>
                                      </p:to>
                                    </p:set>
                                    <p:animEffect transition="in" filter="wipe(left)">
                                      <p:cBhvr>
                                        <p:cTn id="51" dur="500"/>
                                        <p:tgtEl>
                                          <p:spTgt spid="12">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2">
                                            <p:txEl>
                                              <p:pRg st="8" end="8"/>
                                            </p:txEl>
                                          </p:spTgt>
                                        </p:tgtEl>
                                        <p:attrNameLst>
                                          <p:attrName>style.visibility</p:attrName>
                                        </p:attrNameLst>
                                      </p:cBhvr>
                                      <p:to>
                                        <p:strVal val="visible"/>
                                      </p:to>
                                    </p:set>
                                    <p:animEffect transition="in" filter="wipe(left)">
                                      <p:cBhvr>
                                        <p:cTn id="56" dur="500"/>
                                        <p:tgtEl>
                                          <p:spTgt spid="12">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
                                            <p:txEl>
                                              <p:pRg st="9" end="9"/>
                                            </p:txEl>
                                          </p:spTgt>
                                        </p:tgtEl>
                                        <p:attrNameLst>
                                          <p:attrName>style.visibility</p:attrName>
                                        </p:attrNameLst>
                                      </p:cBhvr>
                                      <p:to>
                                        <p:strVal val="visible"/>
                                      </p:to>
                                    </p:set>
                                    <p:animEffect transition="in" filter="wipe(left)">
                                      <p:cBhvr>
                                        <p:cTn id="61" dur="500"/>
                                        <p:tgtEl>
                                          <p:spTgt spid="12">
                                            <p:txEl>
                                              <p:pRg st="9" end="9"/>
                                            </p:txEl>
                                          </p:spTgt>
                                        </p:tgtEl>
                                      </p:cBhvr>
                                    </p:animEffect>
                                  </p:childTnLst>
                                </p:cTn>
                              </p:par>
                              <p:par>
                                <p:cTn id="62" presetID="22" presetClass="entr" presetSubtype="8"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left)">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P spid="1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4. Similarity 4</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306922350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5. Similarity 5</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31781359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6. Similarity 6</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26584690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3 Distinct Groups of Current Agency Performance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
        <p:nvSpPr>
          <p:cNvPr id="5" name="Content Placeholder 6">
            <a:extLst>
              <a:ext uri="{FF2B5EF4-FFF2-40B4-BE49-F238E27FC236}">
                <a16:creationId xmlns:a16="http://schemas.microsoft.com/office/drawing/2014/main" id="{EA763AA9-DD7A-2E23-9884-97E5B7E1D8D5}"/>
              </a:ext>
            </a:extLst>
          </p:cNvPr>
          <p:cNvSpPr txBox="1">
            <a:spLocks/>
          </p:cNvSpPr>
          <p:nvPr/>
        </p:nvSpPr>
        <p:spPr bwMode="auto">
          <a:xfrm>
            <a:off x="4694312" y="1484784"/>
            <a:ext cx="5328592" cy="323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1pPr>
            <a:lvl2pPr marL="742950" indent="-28575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2pPr>
            <a:lvl3pPr marL="11430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3pPr>
            <a:lvl4pPr marL="16002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4pPr>
            <a:lvl5pPr marL="20574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a:ln>
                  <a:noFill/>
                </a:ln>
                <a:solidFill>
                  <a:srgbClr val="00B050"/>
                </a:solidFill>
                <a:effectLst/>
                <a:uLnTx/>
                <a:uFillTx/>
                <a:latin typeface="Tahoma"/>
                <a:ea typeface="+mn-ea"/>
                <a:cs typeface="Tahoma"/>
              </a:rPr>
              <a:t>Maintain – Keep doing what you’re doing</a:t>
            </a: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err="1">
                <a:ln>
                  <a:noFill/>
                </a:ln>
                <a:solidFill>
                  <a:srgbClr val="00B050"/>
                </a:solidFill>
                <a:effectLst/>
                <a:uLnTx/>
                <a:uFillTx/>
                <a:latin typeface="Tahoma"/>
                <a:ea typeface="+mn-ea"/>
                <a:cs typeface="Tahoma"/>
              </a:rPr>
              <a:t>Company?xx</a:t>
            </a:r>
            <a:endParaRPr kumimoji="0" lang="en-GB" sz="1600" b="0" i="0" u="none" strike="noStrike" kern="1200" cap="none" spc="0" normalizeH="0" baseline="0" noProof="0" dirty="0">
              <a:ln>
                <a:noFill/>
              </a:ln>
              <a:solidFill>
                <a:srgbClr val="00B05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a:ln>
                  <a:noFill/>
                </a:ln>
                <a:solidFill>
                  <a:srgbClr val="FFC000"/>
                </a:solidFill>
                <a:effectLst/>
                <a:uLnTx/>
                <a:uFillTx/>
                <a:latin typeface="Tahoma"/>
                <a:ea typeface="+mn-ea"/>
                <a:cs typeface="Tahoma"/>
              </a:rPr>
              <a:t>Improve – ‘Hand on the tiller’</a:t>
            </a: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err="1">
                <a:ln>
                  <a:noFill/>
                </a:ln>
                <a:solidFill>
                  <a:srgbClr val="FFC000"/>
                </a:solidFill>
                <a:effectLst/>
                <a:uLnTx/>
                <a:uFillTx/>
                <a:latin typeface="Tahoma"/>
                <a:ea typeface="+mn-ea"/>
                <a:cs typeface="Tahoma"/>
              </a:rPr>
              <a:t>Company?xx</a:t>
            </a:r>
            <a:endParaRPr kumimoji="0" lang="en-GB" sz="1600" b="0" i="0" u="none" strike="noStrike" kern="1200" cap="none" spc="0" normalizeH="0" baseline="0" noProof="0" dirty="0">
              <a:ln>
                <a:noFill/>
              </a:ln>
              <a:solidFill>
                <a:srgbClr val="FFC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a:ln>
                  <a:noFill/>
                </a:ln>
                <a:solidFill>
                  <a:srgbClr val="FF0000"/>
                </a:solidFill>
                <a:effectLst/>
                <a:uLnTx/>
                <a:uFillTx/>
                <a:latin typeface="Tahoma"/>
                <a:ea typeface="+mn-ea"/>
                <a:cs typeface="Tahoma"/>
              </a:rPr>
              <a:t>Transform – ‘Needs attention’</a:t>
            </a: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err="1">
                <a:ln>
                  <a:noFill/>
                </a:ln>
                <a:solidFill>
                  <a:srgbClr val="FF0000"/>
                </a:solidFill>
                <a:effectLst/>
                <a:uLnTx/>
                <a:uFillTx/>
                <a:latin typeface="Tahoma"/>
                <a:ea typeface="+mn-ea"/>
                <a:cs typeface="Tahoma"/>
              </a:rPr>
              <a:t>Company?xx</a:t>
            </a: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p:txBody>
      </p:sp>
    </p:spTree>
    <p:extLst>
      <p:ext uri="{BB962C8B-B14F-4D97-AF65-F5344CB8AC3E}">
        <p14:creationId xmlns:p14="http://schemas.microsoft.com/office/powerpoint/2010/main" val="366267525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wipe(left)">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wipe(left)">
                                      <p:cBhvr>
                                        <p:cTn id="21" dur="500"/>
                                        <p:tgtEl>
                                          <p:spTgt spid="5">
                                            <p:txEl>
                                              <p:pRg st="2" end="2"/>
                                            </p:tx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left)">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wipe(left)">
                                      <p:cBhvr>
                                        <p:cTn id="30" dur="500"/>
                                        <p:tgtEl>
                                          <p:spTgt spid="5">
                                            <p:txEl>
                                              <p:pRg st="4" end="4"/>
                                            </p:tx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wipe(left)">
                                      <p:cBhvr>
                                        <p:cTn id="3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Word Cloud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5">
            <a:extLst>
              <a:ext uri="{FF2B5EF4-FFF2-40B4-BE49-F238E27FC236}">
                <a16:creationId xmlns:a16="http://schemas.microsoft.com/office/drawing/2014/main" id="{F485BF26-678A-758C-1E67-355616CB8BE9}"/>
              </a:ext>
            </a:extLst>
          </p:cNvPr>
          <p:cNvPicPr>
            <a:picLocks noChangeAspect="1"/>
          </p:cNvPicPr>
          <p:nvPr/>
        </p:nvPicPr>
        <p:blipFill rotWithShape="1">
          <a:blip r:embed="rId3"/>
          <a:srcRect l="3467" t="9716"/>
          <a:stretch/>
        </p:blipFill>
        <p:spPr>
          <a:xfrm>
            <a:off x="1525960" y="1412776"/>
            <a:ext cx="7920880" cy="3949563"/>
          </a:xfrm>
          <a:prstGeom prst="rect">
            <a:avLst/>
          </a:prstGeom>
        </p:spPr>
      </p:pic>
    </p:spTree>
    <p:extLst>
      <p:ext uri="{BB962C8B-B14F-4D97-AF65-F5344CB8AC3E}">
        <p14:creationId xmlns:p14="http://schemas.microsoft.com/office/powerpoint/2010/main" val="4206558941"/>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graphicFrame>
        <p:nvGraphicFramePr>
          <p:cNvPr id="5" name="Text Placeholder 7">
            <a:extLst>
              <a:ext uri="{FF2B5EF4-FFF2-40B4-BE49-F238E27FC236}">
                <a16:creationId xmlns:a16="http://schemas.microsoft.com/office/drawing/2014/main" id="{67C485AC-84F4-F2D7-40E5-06FA08ED068D}"/>
              </a:ext>
            </a:extLst>
          </p:cNvPr>
          <p:cNvGraphicFramePr/>
          <p:nvPr>
            <p:extLst>
              <p:ext uri="{D42A27DB-BD31-4B8C-83A1-F6EECF244321}">
                <p14:modId xmlns:p14="http://schemas.microsoft.com/office/powerpoint/2010/main" val="2958587783"/>
              </p:ext>
            </p:extLst>
          </p:nvPr>
        </p:nvGraphicFramePr>
        <p:xfrm>
          <a:off x="2678088" y="1052736"/>
          <a:ext cx="4986041" cy="43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204653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0A65CB92-A7AB-41D0-B3C4-3CD8AC193936}"/>
                                            </p:graphicEl>
                                          </p:spTgt>
                                        </p:tgtEl>
                                        <p:attrNameLst>
                                          <p:attrName>style.visibility</p:attrName>
                                        </p:attrNameLst>
                                      </p:cBhvr>
                                      <p:to>
                                        <p:strVal val="visible"/>
                                      </p:to>
                                    </p:set>
                                    <p:animEffect transition="in" filter="wipe(left)">
                                      <p:cBhvr>
                                        <p:cTn id="7" dur="500"/>
                                        <p:tgtEl>
                                          <p:spTgt spid="5">
                                            <p:graphicEl>
                                              <a:dgm id="{0A65CB92-A7AB-41D0-B3C4-3CD8AC193936}"/>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graphicEl>
                                              <a:dgm id="{00A343D6-05BE-4D1D-827E-67DD826DC503}"/>
                                            </p:graphicEl>
                                          </p:spTgt>
                                        </p:tgtEl>
                                        <p:attrNameLst>
                                          <p:attrName>style.visibility</p:attrName>
                                        </p:attrNameLst>
                                      </p:cBhvr>
                                      <p:to>
                                        <p:strVal val="visible"/>
                                      </p:to>
                                    </p:set>
                                    <p:animEffect transition="in" filter="wipe(left)">
                                      <p:cBhvr>
                                        <p:cTn id="10" dur="500"/>
                                        <p:tgtEl>
                                          <p:spTgt spid="5">
                                            <p:graphicEl>
                                              <a:dgm id="{00A343D6-05BE-4D1D-827E-67DD826DC503}"/>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graphicEl>
                                              <a:dgm id="{9892F43D-F8EB-45D7-A0B0-6F485ED063FE}"/>
                                            </p:graphicEl>
                                          </p:spTgt>
                                        </p:tgtEl>
                                        <p:attrNameLst>
                                          <p:attrName>style.visibility</p:attrName>
                                        </p:attrNameLst>
                                      </p:cBhvr>
                                      <p:to>
                                        <p:strVal val="visible"/>
                                      </p:to>
                                    </p:set>
                                    <p:animEffect transition="in" filter="wipe(left)">
                                      <p:cBhvr>
                                        <p:cTn id="13" dur="500"/>
                                        <p:tgtEl>
                                          <p:spTgt spid="5">
                                            <p:graphicEl>
                                              <a:dgm id="{9892F43D-F8EB-45D7-A0B0-6F485ED063F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graphicEl>
                                              <a:dgm id="{E2B06D02-EBF6-47F0-B187-728D9287FC03}"/>
                                            </p:graphicEl>
                                          </p:spTgt>
                                        </p:tgtEl>
                                        <p:attrNameLst>
                                          <p:attrName>style.visibility</p:attrName>
                                        </p:attrNameLst>
                                      </p:cBhvr>
                                      <p:to>
                                        <p:strVal val="visible"/>
                                      </p:to>
                                    </p:set>
                                    <p:animEffect transition="in" filter="wipe(left)">
                                      <p:cBhvr>
                                        <p:cTn id="18" dur="500"/>
                                        <p:tgtEl>
                                          <p:spTgt spid="5">
                                            <p:graphicEl>
                                              <a:dgm id="{E2B06D02-EBF6-47F0-B187-728D9287FC03}"/>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graphicEl>
                                              <a:dgm id="{BF23FB1B-E363-4593-B7D5-857EE204C5CE}"/>
                                            </p:graphicEl>
                                          </p:spTgt>
                                        </p:tgtEl>
                                        <p:attrNameLst>
                                          <p:attrName>style.visibility</p:attrName>
                                        </p:attrNameLst>
                                      </p:cBhvr>
                                      <p:to>
                                        <p:strVal val="visible"/>
                                      </p:to>
                                    </p:set>
                                    <p:animEffect transition="in" filter="wipe(left)">
                                      <p:cBhvr>
                                        <p:cTn id="21" dur="500"/>
                                        <p:tgtEl>
                                          <p:spTgt spid="5">
                                            <p:graphicEl>
                                              <a:dgm id="{BF23FB1B-E363-4593-B7D5-857EE204C5CE}"/>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graphicEl>
                                              <a:dgm id="{C8FA65DD-1F4E-4EB9-A822-29C608327E96}"/>
                                            </p:graphicEl>
                                          </p:spTgt>
                                        </p:tgtEl>
                                        <p:attrNameLst>
                                          <p:attrName>style.visibility</p:attrName>
                                        </p:attrNameLst>
                                      </p:cBhvr>
                                      <p:to>
                                        <p:strVal val="visible"/>
                                      </p:to>
                                    </p:set>
                                    <p:animEffect transition="in" filter="wipe(left)">
                                      <p:cBhvr>
                                        <p:cTn id="24" dur="500"/>
                                        <p:tgtEl>
                                          <p:spTgt spid="5">
                                            <p:graphicEl>
                                              <a:dgm id="{C8FA65DD-1F4E-4EB9-A822-29C608327E9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graphicEl>
                                              <a:dgm id="{7C4EA8D4-E893-4EEA-A509-13210F050EE6}"/>
                                            </p:graphicEl>
                                          </p:spTgt>
                                        </p:tgtEl>
                                        <p:attrNameLst>
                                          <p:attrName>style.visibility</p:attrName>
                                        </p:attrNameLst>
                                      </p:cBhvr>
                                      <p:to>
                                        <p:strVal val="visible"/>
                                      </p:to>
                                    </p:set>
                                    <p:animEffect transition="in" filter="wipe(left)">
                                      <p:cBhvr>
                                        <p:cTn id="29" dur="500"/>
                                        <p:tgtEl>
                                          <p:spTgt spid="5">
                                            <p:graphicEl>
                                              <a:dgm id="{7C4EA8D4-E893-4EEA-A509-13210F050EE6}"/>
                                            </p:graphic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graphicEl>
                                              <a:dgm id="{96CF6348-5470-49BE-92B9-689D3D9F61E0}"/>
                                            </p:graphicEl>
                                          </p:spTgt>
                                        </p:tgtEl>
                                        <p:attrNameLst>
                                          <p:attrName>style.visibility</p:attrName>
                                        </p:attrNameLst>
                                      </p:cBhvr>
                                      <p:to>
                                        <p:strVal val="visible"/>
                                      </p:to>
                                    </p:set>
                                    <p:animEffect transition="in" filter="wipe(left)">
                                      <p:cBhvr>
                                        <p:cTn id="32" dur="500"/>
                                        <p:tgtEl>
                                          <p:spTgt spid="5">
                                            <p:graphicEl>
                                              <a:dgm id="{96CF6348-5470-49BE-92B9-689D3D9F61E0}"/>
                                            </p:graphic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
                                            <p:graphicEl>
                                              <a:dgm id="{2565782F-6730-4CA0-B310-AFD81775469B}"/>
                                            </p:graphicEl>
                                          </p:spTgt>
                                        </p:tgtEl>
                                        <p:attrNameLst>
                                          <p:attrName>style.visibility</p:attrName>
                                        </p:attrNameLst>
                                      </p:cBhvr>
                                      <p:to>
                                        <p:strVal val="visible"/>
                                      </p:to>
                                    </p:set>
                                    <p:animEffect transition="in" filter="wipe(left)">
                                      <p:cBhvr>
                                        <p:cTn id="35" dur="500"/>
                                        <p:tgtEl>
                                          <p:spTgt spid="5">
                                            <p:graphicEl>
                                              <a:dgm id="{2565782F-6730-4CA0-B310-AFD81775469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One piece of advice and three word description</a:t>
            </a:r>
          </a:p>
        </p:txBody>
      </p:sp>
      <p:graphicFrame>
        <p:nvGraphicFramePr>
          <p:cNvPr id="4" name="Table 3">
            <a:extLst>
              <a:ext uri="{FF2B5EF4-FFF2-40B4-BE49-F238E27FC236}">
                <a16:creationId xmlns:a16="http://schemas.microsoft.com/office/drawing/2014/main" id="{C303A822-76E8-EB12-EA16-9477900E980C}"/>
              </a:ext>
            </a:extLst>
          </p:cNvPr>
          <p:cNvGraphicFramePr>
            <a:graphicFrameLocks noGrp="1"/>
          </p:cNvGraphicFramePr>
          <p:nvPr>
            <p:extLst>
              <p:ext uri="{D42A27DB-BD31-4B8C-83A1-F6EECF244321}">
                <p14:modId xmlns:p14="http://schemas.microsoft.com/office/powerpoint/2010/main" val="1970692293"/>
              </p:ext>
            </p:extLst>
          </p:nvPr>
        </p:nvGraphicFramePr>
        <p:xfrm>
          <a:off x="457200" y="1124744"/>
          <a:ext cx="9997752" cy="4013718"/>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581652">
                  <a:extLst>
                    <a:ext uri="{9D8B030D-6E8A-4147-A177-3AD203B41FA5}">
                      <a16:colId xmlns:a16="http://schemas.microsoft.com/office/drawing/2014/main" val="20002"/>
                    </a:ext>
                  </a:extLst>
                </a:gridCol>
                <a:gridCol w="3240360">
                  <a:extLst>
                    <a:ext uri="{9D8B030D-6E8A-4147-A177-3AD203B41FA5}">
                      <a16:colId xmlns:a16="http://schemas.microsoft.com/office/drawing/2014/main" val="20003"/>
                    </a:ext>
                  </a:extLst>
                </a:gridCol>
              </a:tblGrid>
              <a:tr h="413718">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One piece of advice</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Three word description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Aramco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Kirk Collingwood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indent="0" algn="ctr" fontAlgn="ctr">
                        <a:lnSpc>
                          <a:spcPct val="150000"/>
                        </a:lnSpc>
                        <a:buFont typeface="Arial" panose="020B0604020202020204" pitchFamily="34" charset="0"/>
                        <a:buNone/>
                      </a:pPr>
                      <a:r>
                        <a:rPr lang="en-GB" sz="1100" b="0" i="0" u="none" strike="noStrike" dirty="0">
                          <a:solidFill>
                            <a:srgbClr val="000000"/>
                          </a:solidFill>
                          <a:effectLst/>
                          <a:latin typeface="Tahoma" panose="020B0604030504040204" pitchFamily="34" charset="0"/>
                        </a:rPr>
                        <a:t>Behave globally</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Relationship orientated</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Solution orientated</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Big idea orientated</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Direct Line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Rabia Jaffer</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indent="0" algn="ctr" fontAlgn="ctr">
                        <a:lnSpc>
                          <a:spcPct val="150000"/>
                        </a:lnSpc>
                        <a:buFont typeface="Arial" panose="020B0604020202020204" pitchFamily="34" charset="0"/>
                        <a:buNone/>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Push the client harder</a:t>
                      </a:r>
                    </a:p>
                    <a:p>
                      <a:pPr marL="0" indent="0" algn="ctr" fontAlgn="ctr">
                        <a:lnSpc>
                          <a:spcPct val="150000"/>
                        </a:lnSpc>
                        <a:buFont typeface="Arial" panose="020B0604020202020204" pitchFamily="34" charset="0"/>
                        <a:buNone/>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(particularly on creative)</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Reliable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Expert</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Insightful</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IKEA</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Gabriel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Ladaria</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Stay ahead of your customer</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Creative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Added value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Partner</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Mastercard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Cristina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Sacca</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Be more transparent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Energy</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Intuition</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Ambition</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274113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One piece of advice and three word description</a:t>
            </a:r>
          </a:p>
        </p:txBody>
      </p:sp>
      <p:graphicFrame>
        <p:nvGraphicFramePr>
          <p:cNvPr id="5" name="Table 4">
            <a:extLst>
              <a:ext uri="{FF2B5EF4-FFF2-40B4-BE49-F238E27FC236}">
                <a16:creationId xmlns:a16="http://schemas.microsoft.com/office/drawing/2014/main" id="{1C1D960D-6B7C-3443-7118-E9BBC4A02337}"/>
              </a:ext>
            </a:extLst>
          </p:cNvPr>
          <p:cNvGraphicFramePr>
            <a:graphicFrameLocks noGrp="1"/>
          </p:cNvGraphicFramePr>
          <p:nvPr>
            <p:extLst>
              <p:ext uri="{D42A27DB-BD31-4B8C-83A1-F6EECF244321}">
                <p14:modId xmlns:p14="http://schemas.microsoft.com/office/powerpoint/2010/main" val="2322420321"/>
              </p:ext>
            </p:extLst>
          </p:nvPr>
        </p:nvGraphicFramePr>
        <p:xfrm>
          <a:off x="457200" y="1124744"/>
          <a:ext cx="9997752" cy="4892851"/>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581652">
                  <a:extLst>
                    <a:ext uri="{9D8B030D-6E8A-4147-A177-3AD203B41FA5}">
                      <a16:colId xmlns:a16="http://schemas.microsoft.com/office/drawing/2014/main" val="20002"/>
                    </a:ext>
                  </a:extLst>
                </a:gridCol>
                <a:gridCol w="3240360">
                  <a:extLst>
                    <a:ext uri="{9D8B030D-6E8A-4147-A177-3AD203B41FA5}">
                      <a16:colId xmlns:a16="http://schemas.microsoft.com/office/drawing/2014/main" val="20003"/>
                    </a:ext>
                  </a:extLst>
                </a:gridCol>
              </a:tblGrid>
              <a:tr h="392851">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One piece of advice</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Three word description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Microsoft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Michalis </a:t>
                      </a:r>
                      <a:r>
                        <a:rPr lang="en-GB" sz="1100" b="0" i="0" u="none" strike="noStrike" dirty="0" err="1">
                          <a:solidFill>
                            <a:srgbClr val="222222"/>
                          </a:solidFill>
                          <a:effectLst/>
                          <a:latin typeface="Tahoma" panose="020B0604030504040204" pitchFamily="34" charset="0"/>
                        </a:rPr>
                        <a:t>Moschos</a:t>
                      </a:r>
                      <a:endParaRPr lang="en-GB" sz="1100" b="0" i="0" u="none" strike="noStrike" dirty="0">
                        <a:solidFill>
                          <a:srgbClr val="222222"/>
                        </a:solidFill>
                        <a:effectLst/>
                        <a:latin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rPr>
                        <a:t>'Surprise me'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Partnership</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Care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Discipline</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Nespresso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Benjamin Combe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Should be stronger partners.. make more friends and bond better</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Professional</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Expensive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Heavy (not agile)</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Mathieu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Desbrandes</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'Chill and listen more actively to feedback; and recognise that the agency has MD's trust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Good-brains (strategy and creative)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Solution-focussed</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Chaotic</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Pankaj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Duhan</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Unearth the insight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Transparent</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Willing</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Action</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r h="900000">
                <a:tc>
                  <a:txBody>
                    <a:body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X-Box</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Michael Flatt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Stay humble and passionate and fight for ideas you believe in</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Resilient</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Tenacious</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Humble</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554759080"/>
                  </a:ext>
                </a:extLst>
              </a:tr>
            </a:tbl>
          </a:graphicData>
        </a:graphic>
      </p:graphicFrame>
    </p:spTree>
    <p:extLst>
      <p:ext uri="{BB962C8B-B14F-4D97-AF65-F5344CB8AC3E}">
        <p14:creationId xmlns:p14="http://schemas.microsoft.com/office/powerpoint/2010/main" val="9264792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Animal Personifications</a:t>
            </a:r>
          </a:p>
        </p:txBody>
      </p:sp>
      <p:graphicFrame>
        <p:nvGraphicFramePr>
          <p:cNvPr id="5" name="Table 4">
            <a:extLst>
              <a:ext uri="{FF2B5EF4-FFF2-40B4-BE49-F238E27FC236}">
                <a16:creationId xmlns:a16="http://schemas.microsoft.com/office/drawing/2014/main" id="{A1DA55EF-BC90-7436-C7CB-406C04138ED3}"/>
              </a:ext>
            </a:extLst>
          </p:cNvPr>
          <p:cNvGraphicFramePr>
            <a:graphicFrameLocks noGrp="1"/>
          </p:cNvGraphicFramePr>
          <p:nvPr>
            <p:extLst>
              <p:ext uri="{D42A27DB-BD31-4B8C-83A1-F6EECF244321}">
                <p14:modId xmlns:p14="http://schemas.microsoft.com/office/powerpoint/2010/main" val="1311251560"/>
              </p:ext>
            </p:extLst>
          </p:nvPr>
        </p:nvGraphicFramePr>
        <p:xfrm>
          <a:off x="457200" y="1124744"/>
          <a:ext cx="9997752" cy="4082828"/>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941692">
                  <a:extLst>
                    <a:ext uri="{9D8B030D-6E8A-4147-A177-3AD203B41FA5}">
                      <a16:colId xmlns:a16="http://schemas.microsoft.com/office/drawing/2014/main" val="20002"/>
                    </a:ext>
                  </a:extLst>
                </a:gridCol>
                <a:gridCol w="2880320">
                  <a:extLst>
                    <a:ext uri="{9D8B030D-6E8A-4147-A177-3AD203B41FA5}">
                      <a16:colId xmlns:a16="http://schemas.microsoft.com/office/drawing/2014/main" val="20003"/>
                    </a:ext>
                  </a:extLst>
                </a:gridCol>
              </a:tblGrid>
              <a:tr h="482828">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 Personification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Aramco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Kirk Collingwood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rPr>
                        <a:t>Hippo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They take a bit of time to get up and going, but when they do they build up a head of steam and charge in to the task</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Direct Line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Rabia Jaffer</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Domestic Cat</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A reliable companion but without the energy of a dog</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IKEA</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Gabriel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Ladaria</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Cheetah</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Beautiful speedy, fierce and aspirational</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Mastercard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Cristina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Sacca</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Chameleon</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Ability to adapt to challenging situations and move forward to be safe</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bl>
          </a:graphicData>
        </a:graphic>
      </p:graphicFrame>
      <p:pic>
        <p:nvPicPr>
          <p:cNvPr id="1026" name="Picture 2" descr="Hippo Facts For Kids | What Is A Hippopotamus | DK Find Out">
            <a:extLst>
              <a:ext uri="{FF2B5EF4-FFF2-40B4-BE49-F238E27FC236}">
                <a16:creationId xmlns:a16="http://schemas.microsoft.com/office/drawing/2014/main" id="{2D61DF83-B3B1-7B65-A88A-F3ED7D8011D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165" l="0" r="99844"/>
                    </a14:imgEffect>
                  </a14:imgLayer>
                </a14:imgProps>
              </a:ext>
              <a:ext uri="{28A0092B-C50C-407E-A947-70E740481C1C}">
                <a14:useLocalDpi xmlns:a14="http://schemas.microsoft.com/office/drawing/2010/main" val="0"/>
              </a:ext>
            </a:extLst>
          </a:blip>
          <a:srcRect/>
          <a:stretch>
            <a:fillRect/>
          </a:stretch>
        </p:blipFill>
        <p:spPr bwMode="auto">
          <a:xfrm>
            <a:off x="6087330" y="1659633"/>
            <a:ext cx="1487302"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t PNG Images, Cute Cats Transparent Images - Free Transparent PNG Logos">
            <a:extLst>
              <a:ext uri="{FF2B5EF4-FFF2-40B4-BE49-F238E27FC236}">
                <a16:creationId xmlns:a16="http://schemas.microsoft.com/office/drawing/2014/main" id="{DBEE0D04-6369-F4B3-CB44-10259CDD71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2584" y="2564904"/>
            <a:ext cx="89815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eetah PNG Images, Free Transparent Cheetah Download - KindPNG">
            <a:extLst>
              <a:ext uri="{FF2B5EF4-FFF2-40B4-BE49-F238E27FC236}">
                <a16:creationId xmlns:a16="http://schemas.microsoft.com/office/drawing/2014/main" id="{43FC4B47-B6FA-C667-EA43-FE21B9C2B54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7143" b="96429" l="3309" r="93382"/>
                    </a14:imgEffect>
                  </a14:imgLayer>
                </a14:imgProps>
              </a:ext>
              <a:ext uri="{28A0092B-C50C-407E-A947-70E740481C1C}">
                <a14:useLocalDpi xmlns:a14="http://schemas.microsoft.com/office/drawing/2010/main" val="0"/>
              </a:ext>
            </a:extLst>
          </a:blip>
          <a:srcRect/>
          <a:stretch>
            <a:fillRect/>
          </a:stretch>
        </p:blipFill>
        <p:spPr bwMode="auto">
          <a:xfrm>
            <a:off x="6553262" y="3392904"/>
            <a:ext cx="1021370" cy="9245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meleon Background png download - 1000*667 - Free Transparent Chameleons  png Download. - CleanPNG / KissPNG">
            <a:extLst>
              <a:ext uri="{FF2B5EF4-FFF2-40B4-BE49-F238E27FC236}">
                <a16:creationId xmlns:a16="http://schemas.microsoft.com/office/drawing/2014/main" id="{EA32F191-6E6B-25F0-BA62-00EB9CDD59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0" r="100000"/>
                    </a14:imgEffect>
                  </a14:imgLayer>
                </a14:imgProps>
              </a:ext>
              <a:ext uri="{28A0092B-C50C-407E-A947-70E740481C1C}">
                <a14:useLocalDpi xmlns:a14="http://schemas.microsoft.com/office/drawing/2010/main" val="0"/>
              </a:ext>
            </a:extLst>
          </a:blip>
          <a:srcRect t="14640" b="7323"/>
          <a:stretch/>
        </p:blipFill>
        <p:spPr bwMode="auto">
          <a:xfrm>
            <a:off x="6278488" y="4437112"/>
            <a:ext cx="1284346" cy="69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9474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Animal Personifications</a:t>
            </a:r>
          </a:p>
        </p:txBody>
      </p:sp>
      <p:graphicFrame>
        <p:nvGraphicFramePr>
          <p:cNvPr id="5" name="Table 4">
            <a:extLst>
              <a:ext uri="{FF2B5EF4-FFF2-40B4-BE49-F238E27FC236}">
                <a16:creationId xmlns:a16="http://schemas.microsoft.com/office/drawing/2014/main" id="{A1DA55EF-BC90-7436-C7CB-406C04138ED3}"/>
              </a:ext>
            </a:extLst>
          </p:cNvPr>
          <p:cNvGraphicFramePr>
            <a:graphicFrameLocks noGrp="1"/>
          </p:cNvGraphicFramePr>
          <p:nvPr>
            <p:extLst>
              <p:ext uri="{D42A27DB-BD31-4B8C-83A1-F6EECF244321}">
                <p14:modId xmlns:p14="http://schemas.microsoft.com/office/powerpoint/2010/main" val="289461312"/>
              </p:ext>
            </p:extLst>
          </p:nvPr>
        </p:nvGraphicFramePr>
        <p:xfrm>
          <a:off x="457200" y="1124744"/>
          <a:ext cx="9997752" cy="4900087"/>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941692">
                  <a:extLst>
                    <a:ext uri="{9D8B030D-6E8A-4147-A177-3AD203B41FA5}">
                      <a16:colId xmlns:a16="http://schemas.microsoft.com/office/drawing/2014/main" val="20002"/>
                    </a:ext>
                  </a:extLst>
                </a:gridCol>
                <a:gridCol w="2880320">
                  <a:extLst>
                    <a:ext uri="{9D8B030D-6E8A-4147-A177-3AD203B41FA5}">
                      <a16:colId xmlns:a16="http://schemas.microsoft.com/office/drawing/2014/main" val="20003"/>
                    </a:ext>
                  </a:extLst>
                </a:gridCol>
              </a:tblGrid>
              <a:tr h="400087">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 Personification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Microsoft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Michalis </a:t>
                      </a:r>
                      <a:r>
                        <a:rPr lang="en-GB" sz="1100" b="0" i="0" u="none" strike="noStrike" dirty="0" err="1">
                          <a:solidFill>
                            <a:srgbClr val="222222"/>
                          </a:solidFill>
                          <a:effectLst/>
                          <a:latin typeface="Tahoma" panose="020B0604030504040204" pitchFamily="34" charset="0"/>
                        </a:rPr>
                        <a:t>Moschos</a:t>
                      </a:r>
                      <a:endParaRPr lang="en-GB" sz="1100" b="0" i="0" u="none" strike="noStrike" dirty="0">
                        <a:solidFill>
                          <a:srgbClr val="222222"/>
                        </a:solidFill>
                        <a:effectLst/>
                        <a:latin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l" fontAlgn="ctr">
                        <a:lnSpc>
                          <a:spcPct val="150000"/>
                        </a:lnSpc>
                      </a:pPr>
                      <a:r>
                        <a:rPr lang="en-GB" sz="1100" b="0" i="0" u="none" strike="noStrike" dirty="0">
                          <a:solidFill>
                            <a:srgbClr val="000000"/>
                          </a:solidFill>
                          <a:effectLst/>
                          <a:latin typeface="Tahoma" panose="020B0604030504040204" pitchFamily="34" charset="0"/>
                        </a:rPr>
                        <a:t>                       Dog</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A big family dog that is loyal and playful</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Nespresso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Benjamin Combe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Elephant</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Elegant smart.. heavy</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Mathieu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Desbrandes</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Cow</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 medium-sized animal that is not agile</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Pankaj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Duhan</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Horse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 horse but now moving closer to a racehorse</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r h="900000">
                <a:tc>
                  <a:txBody>
                    <a:body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X-Box</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Michael Flatt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Lion</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Tenacious and resilient and fight if they think it's worth it</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257731915"/>
                  </a:ext>
                </a:extLst>
              </a:tr>
            </a:tbl>
          </a:graphicData>
        </a:graphic>
      </p:graphicFrame>
      <p:pic>
        <p:nvPicPr>
          <p:cNvPr id="2052" name="Picture 4" descr="elephant PNG image with transparent background | TOPpng">
            <a:extLst>
              <a:ext uri="{FF2B5EF4-FFF2-40B4-BE49-F238E27FC236}">
                <a16:creationId xmlns:a16="http://schemas.microsoft.com/office/drawing/2014/main" id="{B22E55D5-3669-0A57-BFD1-7E8700A62FB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7218" b="92317" l="0" r="100000"/>
                    </a14:imgEffect>
                  </a14:imgLayer>
                </a14:imgProps>
              </a:ext>
              <a:ext uri="{28A0092B-C50C-407E-A947-70E740481C1C}">
                <a14:useLocalDpi xmlns:a14="http://schemas.microsoft.com/office/drawing/2010/main" val="0"/>
              </a:ext>
            </a:extLst>
          </a:blip>
          <a:srcRect t="8433" b="8433"/>
          <a:stretch/>
        </p:blipFill>
        <p:spPr bwMode="auto">
          <a:xfrm>
            <a:off x="4694312" y="2467769"/>
            <a:ext cx="1045872" cy="8892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w Looking Left transparent PNG - StickPNG | Cow png, Cow, Cow mug">
            <a:extLst>
              <a:ext uri="{FF2B5EF4-FFF2-40B4-BE49-F238E27FC236}">
                <a16:creationId xmlns:a16="http://schemas.microsoft.com/office/drawing/2014/main" id="{4B177DBD-975F-0DFB-FF71-65B5D5951B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1432" y="3315402"/>
            <a:ext cx="1271734" cy="9056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dult lion on a transparent background. by PRUSSIAART on DeviantArt">
            <a:extLst>
              <a:ext uri="{FF2B5EF4-FFF2-40B4-BE49-F238E27FC236}">
                <a16:creationId xmlns:a16="http://schemas.microsoft.com/office/drawing/2014/main" id="{FB2D3E7B-D1CF-3BBE-7001-FE457869301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480" t="9066" r="12667" b="1392"/>
          <a:stretch/>
        </p:blipFill>
        <p:spPr bwMode="auto">
          <a:xfrm>
            <a:off x="6360748" y="5149194"/>
            <a:ext cx="1213884" cy="8719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ransparent Horse Clipart - Horse Transparent Background, HD Png Download ,  Transparent Png Image - PNGitem">
            <a:extLst>
              <a:ext uri="{FF2B5EF4-FFF2-40B4-BE49-F238E27FC236}">
                <a16:creationId xmlns:a16="http://schemas.microsoft.com/office/drawing/2014/main" id="{BF27F4E2-16D2-DC9F-B3DC-4C873696626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529" b="100000" l="3140" r="100000"/>
                    </a14:imgEffect>
                  </a14:imgLayer>
                </a14:imgProps>
              </a:ext>
              <a:ext uri="{28A0092B-C50C-407E-A947-70E740481C1C}">
                <a14:useLocalDpi xmlns:a14="http://schemas.microsoft.com/office/drawing/2010/main" val="0"/>
              </a:ext>
            </a:extLst>
          </a:blip>
          <a:srcRect/>
          <a:stretch>
            <a:fillRect/>
          </a:stretch>
        </p:blipFill>
        <p:spPr bwMode="auto">
          <a:xfrm>
            <a:off x="4719791" y="4257192"/>
            <a:ext cx="910625" cy="9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abrador Retriever PNG Transparent Background Image for Free Download - PNG  #6384 - Free PNG Images | Starpng">
            <a:extLst>
              <a:ext uri="{FF2B5EF4-FFF2-40B4-BE49-F238E27FC236}">
                <a16:creationId xmlns:a16="http://schemas.microsoft.com/office/drawing/2014/main" id="{E847C48C-F792-B710-6159-F0AC39DFD8EF}"/>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739" b="100000" l="5000" r="97708"/>
                    </a14:imgEffect>
                  </a14:imgLayer>
                </a14:imgProps>
              </a:ext>
              <a:ext uri="{28A0092B-C50C-407E-A947-70E740481C1C}">
                <a14:useLocalDpi xmlns:a14="http://schemas.microsoft.com/office/drawing/2010/main" val="0"/>
              </a:ext>
            </a:extLst>
          </a:blip>
          <a:srcRect/>
          <a:stretch>
            <a:fillRect/>
          </a:stretch>
        </p:blipFill>
        <p:spPr bwMode="auto">
          <a:xfrm>
            <a:off x="6782544" y="1520888"/>
            <a:ext cx="638109"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90980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Management Summary</a:t>
            </a:r>
          </a:p>
        </p:txBody>
      </p:sp>
      <p:sp>
        <p:nvSpPr>
          <p:cNvPr id="2" name="TextBox 1"/>
          <p:cNvSpPr txBox="1"/>
          <p:nvPr/>
        </p:nvSpPr>
        <p:spPr>
          <a:xfrm>
            <a:off x="476250" y="952500"/>
            <a:ext cx="10001250" cy="2904449"/>
          </a:xfrm>
          <a:prstGeom prst="rect">
            <a:avLst/>
          </a:prstGeom>
          <a:noFill/>
        </p:spPr>
        <p:txBody>
          <a:bodyPr lIns="91440" tIns="0" rIns="91440" bIns="0" rtlCol="0">
            <a:spAutoFit/>
          </a:bodyPr>
          <a:lstStyle/>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Conclusions</a:t>
            </a:r>
          </a:p>
          <a:p>
            <a:pPr lvl="1" indent="285750" fontAlgn="base">
              <a:lnSpc>
                <a:spcPct val="150000"/>
              </a:lnSpc>
              <a:buClr>
                <a:srgbClr val="00958E">
                  <a:alpha val="100000"/>
                </a:srgbClr>
              </a:buClr>
              <a:buFont typeface="Tahoma"/>
              <a:buChar char="▪"/>
            </a:pPr>
            <a:r>
              <a:rPr lang="en-US" sz="1600" dirty="0">
                <a:solidFill>
                  <a:srgbClr val="404040">
                    <a:alpha val="100000"/>
                  </a:srgbClr>
                </a:solidFill>
                <a:latin typeface="Tahoma"/>
              </a:rPr>
              <a:t>Client Commitment</a:t>
            </a:r>
          </a:p>
          <a:p>
            <a:pPr lvl="1"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RADAR</a:t>
            </a:r>
            <a:r>
              <a:rPr lang="en-US" sz="1600" u="none" spc="0" baseline="30000" dirty="0">
                <a:solidFill>
                  <a:srgbClr val="404040">
                    <a:alpha val="100000"/>
                  </a:srgbClr>
                </a:solidFill>
                <a:latin typeface="Tahoma"/>
              </a:rPr>
              <a:t>®</a:t>
            </a:r>
            <a:r>
              <a:rPr lang="en-US" sz="1600" u="none" spc="0" dirty="0">
                <a:solidFill>
                  <a:srgbClr val="404040">
                    <a:alpha val="100000"/>
                  </a:srgbClr>
                </a:solidFill>
                <a:latin typeface="Tahoma"/>
              </a:rPr>
              <a:t> scores</a:t>
            </a:r>
          </a:p>
          <a:p>
            <a:pPr lvl="1"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themes</a:t>
            </a:r>
          </a:p>
          <a:p>
            <a:pPr lvl="2" indent="285750" fontAlgn="base">
              <a:lnSpc>
                <a:spcPct val="150000"/>
              </a:lnSpc>
              <a:buClr>
                <a:srgbClr val="00958E">
                  <a:alpha val="100000"/>
                </a:srgbClr>
              </a:buClr>
              <a:buFont typeface="Tahoma"/>
              <a:buChar char="▪"/>
            </a:pPr>
            <a:r>
              <a:rPr lang="en-US" sz="1600" dirty="0">
                <a:solidFill>
                  <a:srgbClr val="404040">
                    <a:alpha val="100000"/>
                  </a:srgbClr>
                </a:solidFill>
                <a:latin typeface="Tahoma"/>
              </a:rPr>
              <a:t>Going well</a:t>
            </a:r>
          </a:p>
          <a:p>
            <a:pPr lvl="2"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Needs Attention</a:t>
            </a:r>
          </a:p>
          <a:p>
            <a:pPr lvl="2" indent="285750" fontAlgn="base">
              <a:lnSpc>
                <a:spcPct val="150000"/>
              </a:lnSpc>
              <a:buClr>
                <a:srgbClr val="00958E">
                  <a:alpha val="100000"/>
                </a:srgbClr>
              </a:buClr>
              <a:buFont typeface="Tahoma"/>
              <a:buChar char="▪"/>
            </a:pPr>
            <a:r>
              <a:rPr lang="en-US" sz="1600" dirty="0">
                <a:solidFill>
                  <a:srgbClr val="404040">
                    <a:alpha val="100000"/>
                  </a:srgbClr>
                </a:solidFill>
                <a:latin typeface="Tahoma"/>
              </a:rPr>
              <a:t>Changes </a:t>
            </a:r>
            <a:r>
              <a:rPr lang="en-US" sz="1600">
                <a:solidFill>
                  <a:srgbClr val="404040">
                    <a:alpha val="100000"/>
                  </a:srgbClr>
                </a:solidFill>
                <a:latin typeface="Tahoma"/>
              </a:rPr>
              <a:t>vs previous </a:t>
            </a:r>
            <a:r>
              <a:rPr lang="en-US" sz="1600" dirty="0">
                <a:solidFill>
                  <a:srgbClr val="404040">
                    <a:alpha val="100000"/>
                  </a:srgbClr>
                </a:solidFill>
                <a:latin typeface="Tahoma"/>
              </a:rPr>
              <a:t>waves</a:t>
            </a:r>
            <a:endParaRPr lang="en-US" sz="1600" u="none" spc="0" dirty="0">
              <a:solidFill>
                <a:srgbClr val="404040">
                  <a:alpha val="100000"/>
                </a:srgbClr>
              </a:solidFill>
              <a:latin typeface="Tahoma"/>
            </a:endParaRPr>
          </a:p>
          <a:p>
            <a:pPr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Recommendations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1863142882"/>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Overall Indicated Actions</a:t>
            </a:r>
          </a:p>
        </p:txBody>
      </p:sp>
      <p:sp>
        <p:nvSpPr>
          <p:cNvPr id="6" name="Body">
            <a:extLst>
              <a:ext uri="{FF2B5EF4-FFF2-40B4-BE49-F238E27FC236}">
                <a16:creationId xmlns:a16="http://schemas.microsoft.com/office/drawing/2014/main" id="{3D0A5C9E-C46E-32F5-738E-E1A803F8F548}"/>
              </a:ext>
            </a:extLst>
          </p:cNvPr>
          <p:cNvSpPr>
            <a:spLocks noChangeArrowheads="1"/>
          </p:cNvSpPr>
          <p:nvPr/>
        </p:nvSpPr>
        <p:spPr bwMode="auto">
          <a:xfrm>
            <a:off x="517848" y="993775"/>
            <a:ext cx="9577064" cy="474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262" tIns="36631" rIns="73262" bIns="36631">
            <a:spAutoFit/>
          </a:bodyPr>
          <a:lstStyle>
            <a:lvl1pPr marL="660400" indent="-285750">
              <a:defRPr>
                <a:solidFill>
                  <a:schemeClr val="tx1"/>
                </a:solidFill>
                <a:latin typeface="Arial" panose="020B0604020202020204" pitchFamily="34" charset="0"/>
                <a:cs typeface="Arial" panose="020B0604020202020204" pitchFamily="34" charset="0"/>
              </a:defRPr>
            </a:lvl1pPr>
            <a:lvl2pPr marL="111760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Thank all clients for participating</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Demonstrate that you have heard </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Review which of the overall themes you feel you can address - and which not</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Create a </a:t>
            </a:r>
            <a:r>
              <a:rPr lang="en-GB" altLang="en-US" sz="1400" dirty="0">
                <a:solidFill>
                  <a:srgbClr val="404040"/>
                </a:solidFill>
                <a:latin typeface="Tahoma" panose="020B0604030504040204" pitchFamily="34" charset="0"/>
                <a:cs typeface="Tahoma" panose="020B0604030504040204" pitchFamily="34" charset="0"/>
              </a:rPr>
              <a:t>programme</a:t>
            </a:r>
            <a:r>
              <a:rPr lang="en-US" altLang="en-US" sz="1400" dirty="0">
                <a:solidFill>
                  <a:srgbClr val="404040"/>
                </a:solidFill>
                <a:latin typeface="Tahoma" panose="020B0604030504040204" pitchFamily="34" charset="0"/>
                <a:cs typeface="Tahoma" panose="020B0604030504040204" pitchFamily="34" charset="0"/>
              </a:rPr>
              <a:t> of regular ‘show and tell’ sessions with all clients</a:t>
            </a:r>
          </a:p>
          <a:p>
            <a:pPr lvl="1"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Use case studies to illustrate transferable learnings</a:t>
            </a:r>
          </a:p>
          <a:p>
            <a:pPr lvl="1"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Solicit the network for proven examples of innovative and successful use of </a:t>
            </a:r>
          </a:p>
          <a:p>
            <a:pPr lvl="3"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Social media</a:t>
            </a:r>
          </a:p>
          <a:p>
            <a:pPr lvl="3"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Digital media</a:t>
            </a:r>
          </a:p>
          <a:p>
            <a:pPr lvl="3"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New ‘always on’ platform</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Use proactivity and initiatives to improve the value perception</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Be more flexible in your pricing</a:t>
            </a:r>
          </a:p>
          <a:p>
            <a:pPr lvl="2"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 not ‘one size fits all’</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Develop action plans to address specific, ’by account’ issues</a:t>
            </a:r>
          </a:p>
        </p:txBody>
      </p:sp>
    </p:spTree>
    <p:extLst>
      <p:ext uri="{BB962C8B-B14F-4D97-AF65-F5344CB8AC3E}">
        <p14:creationId xmlns:p14="http://schemas.microsoft.com/office/powerpoint/2010/main" val="37336541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wipe(left)">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wipe(left)">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wipe(left)">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wipe(left)">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wipe(left)">
                                      <p:cBhvr>
                                        <p:cTn id="62" dur="500"/>
                                        <p:tgtEl>
                                          <p:spTgt spid="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wipe(left)">
                                      <p:cBhvr>
                                        <p:cTn id="6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Individual Reports</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Individuals</a:t>
            </a:r>
          </a:p>
        </p:txBody>
      </p:sp>
      <p:sp>
        <p:nvSpPr>
          <p:cNvPr id="2" name="TextBox 1"/>
          <p:cNvSpPr txBox="1"/>
          <p:nvPr/>
        </p:nvSpPr>
        <p:spPr>
          <a:xfrm>
            <a:off x="476250" y="952500"/>
            <a:ext cx="10001250" cy="5166607"/>
          </a:xfrm>
          <a:prstGeom prst="rect">
            <a:avLst/>
          </a:prstGeom>
          <a:noFill/>
        </p:spPr>
        <p:txBody>
          <a:bodyPr vertOverflow="clip" horzOverflow="clip" lIns="91440" tIns="0" rIns="91440" bIns="0" rtlCol="0">
            <a:spAutoFit/>
          </a:bodyPr>
          <a:lstStyle/>
          <a:p>
            <a:pPr marL="0" marR="0" lvl="0" indent="0" algn="l" fontAlgn="base">
              <a:lnSpc>
                <a:spcPct val="150000"/>
              </a:lnSpc>
            </a:pPr>
            <a:endParaRPr lang="en-GB" dirty="0"/>
          </a:p>
          <a:p>
            <a:pPr marL="571500" lvl="0" indent="-285750" fontAlgn="base">
              <a:lnSpc>
                <a:spcPct val="150000"/>
              </a:lnSpc>
              <a:buClr>
                <a:srgbClr val="00958E">
                  <a:alpha val="100000"/>
                </a:srgbClr>
              </a:buClr>
              <a:buFont typeface="Tahoma"/>
              <a:buChar char="▪"/>
            </a:pPr>
            <a:r>
              <a:rPr lang="en-GB" sz="1600" dirty="0"/>
              <a:t>Aramco - Kirk Collingwood</a:t>
            </a:r>
          </a:p>
          <a:p>
            <a:pPr marL="571500" lvl="0" indent="-285750" fontAlgn="base">
              <a:lnSpc>
                <a:spcPct val="150000"/>
              </a:lnSpc>
              <a:buClr>
                <a:srgbClr val="00958E">
                  <a:alpha val="100000"/>
                </a:srgbClr>
              </a:buClr>
              <a:buFont typeface="Tahoma"/>
              <a:buChar char="▪"/>
            </a:pPr>
            <a:r>
              <a:rPr lang="en-GB" sz="1600" dirty="0"/>
              <a:t>Direct Line - Rabia Jaffer</a:t>
            </a:r>
          </a:p>
          <a:p>
            <a:pPr marL="571500" lvl="0" indent="-285750" fontAlgn="base">
              <a:lnSpc>
                <a:spcPct val="150000"/>
              </a:lnSpc>
              <a:buClr>
                <a:srgbClr val="00958E">
                  <a:alpha val="100000"/>
                </a:srgbClr>
              </a:buClr>
              <a:buFont typeface="Tahoma"/>
              <a:buChar char="▪"/>
            </a:pPr>
            <a:r>
              <a:rPr lang="en-GB" sz="1600" dirty="0"/>
              <a:t>IKEA - Gabriel </a:t>
            </a:r>
            <a:r>
              <a:rPr lang="en-GB" sz="1600" dirty="0" err="1"/>
              <a:t>Ladaria</a:t>
            </a:r>
            <a:endParaRPr lang="en-GB" sz="1600" dirty="0"/>
          </a:p>
          <a:p>
            <a:pPr marL="571500" lvl="0" indent="-285750" fontAlgn="base">
              <a:lnSpc>
                <a:spcPct val="150000"/>
              </a:lnSpc>
              <a:buClr>
                <a:srgbClr val="00958E">
                  <a:alpha val="100000"/>
                </a:srgbClr>
              </a:buClr>
              <a:buFont typeface="Tahoma"/>
              <a:buChar char="▪"/>
            </a:pPr>
            <a:r>
              <a:rPr lang="en-GB" sz="1600" dirty="0"/>
              <a:t>Mastercard - Cristina </a:t>
            </a:r>
            <a:r>
              <a:rPr lang="en-GB" sz="1600" dirty="0" err="1"/>
              <a:t>Sacca</a:t>
            </a:r>
            <a:endParaRPr lang="en-GB" sz="1600" dirty="0"/>
          </a:p>
          <a:p>
            <a:pPr marL="571500" lvl="0" indent="-285750" fontAlgn="base">
              <a:lnSpc>
                <a:spcPct val="150000"/>
              </a:lnSpc>
              <a:buClr>
                <a:srgbClr val="00958E">
                  <a:alpha val="100000"/>
                </a:srgbClr>
              </a:buClr>
              <a:buFont typeface="Tahoma"/>
              <a:buChar char="▪"/>
            </a:pPr>
            <a:r>
              <a:rPr lang="en-GB" sz="1600" dirty="0"/>
              <a:t>Microsoft - Michalis </a:t>
            </a:r>
            <a:r>
              <a:rPr lang="en-GB" sz="1600" dirty="0" err="1"/>
              <a:t>Moschos</a:t>
            </a:r>
            <a:endParaRPr lang="en-GB" sz="1600" dirty="0"/>
          </a:p>
          <a:p>
            <a:pPr marL="571500" lvl="0" indent="-285750" fontAlgn="base">
              <a:lnSpc>
                <a:spcPct val="150000"/>
              </a:lnSpc>
              <a:buClr>
                <a:srgbClr val="00958E">
                  <a:alpha val="100000"/>
                </a:srgbClr>
              </a:buClr>
              <a:buFont typeface="Tahoma"/>
              <a:buChar char="▪"/>
            </a:pPr>
            <a:r>
              <a:rPr lang="en-GB" sz="1600" dirty="0"/>
              <a:t>Nespresso - Benjamin Combe</a:t>
            </a:r>
          </a:p>
          <a:p>
            <a:pPr marL="571500" lvl="0" indent="-285750" fontAlgn="base">
              <a:lnSpc>
                <a:spcPct val="150000"/>
              </a:lnSpc>
              <a:buClr>
                <a:srgbClr val="00958E">
                  <a:alpha val="100000"/>
                </a:srgbClr>
              </a:buClr>
              <a:buFont typeface="Tahoma"/>
              <a:buChar char="▪"/>
            </a:pPr>
            <a:r>
              <a:rPr lang="en-GB" sz="1600" dirty="0"/>
              <a:t>Reckitt Benckiser - Mathieu </a:t>
            </a:r>
            <a:r>
              <a:rPr lang="en-GB" sz="1600" dirty="0" err="1"/>
              <a:t>Desbrandes</a:t>
            </a:r>
            <a:endParaRPr lang="en-GB" sz="1600" dirty="0"/>
          </a:p>
          <a:p>
            <a:pPr marL="571500" lvl="0" indent="-285750" fontAlgn="base">
              <a:lnSpc>
                <a:spcPct val="150000"/>
              </a:lnSpc>
              <a:buClr>
                <a:srgbClr val="00958E">
                  <a:alpha val="100000"/>
                </a:srgbClr>
              </a:buClr>
              <a:buFont typeface="Tahoma"/>
              <a:buChar char="▪"/>
            </a:pPr>
            <a:r>
              <a:rPr lang="en-GB" sz="1600" dirty="0"/>
              <a:t>Reckitt Benckiser - Pankaj </a:t>
            </a:r>
            <a:r>
              <a:rPr lang="en-GB" sz="1600" dirty="0" err="1"/>
              <a:t>Duhan</a:t>
            </a:r>
            <a:endParaRPr lang="en-GB" sz="1600" dirty="0"/>
          </a:p>
          <a:p>
            <a:pPr marL="571500" indent="-285750" fontAlgn="base">
              <a:lnSpc>
                <a:spcPct val="150000"/>
              </a:lnSpc>
              <a:buClr>
                <a:srgbClr val="00958E">
                  <a:alpha val="100000"/>
                </a:srgbClr>
              </a:buClr>
              <a:buFont typeface="Tahoma"/>
              <a:buChar char="▪"/>
            </a:pPr>
            <a:r>
              <a:rPr lang="en-GB" sz="1600" b="0" i="0" u="none" strike="noStrike" dirty="0">
                <a:effectLst/>
                <a:latin typeface="Tahoma" panose="020B0604030504040204" pitchFamily="34" charset="0"/>
                <a:ea typeface="Tahoma" panose="020B0604030504040204" pitchFamily="34" charset="0"/>
                <a:cs typeface="Tahoma" panose="020B0604030504040204" pitchFamily="34" charset="0"/>
              </a:rPr>
              <a:t>X-Box</a:t>
            </a:r>
            <a:r>
              <a:rPr lang="en-GB" sz="1600" dirty="0"/>
              <a:t> - Michael Flatt</a:t>
            </a:r>
          </a:p>
          <a:p>
            <a:pPr marL="571500" lvl="0" indent="-285750" fontAlgn="base">
              <a:lnSpc>
                <a:spcPct val="150000"/>
              </a:lnSpc>
              <a:buClr>
                <a:srgbClr val="00958E">
                  <a:alpha val="100000"/>
                </a:srgbClr>
              </a:buClr>
              <a:buFont typeface="Tahoma"/>
              <a:buChar char="▪"/>
            </a:pPr>
            <a:endParaRPr lang="en-GB" sz="1600" dirty="0">
              <a:solidFill>
                <a:srgbClr val="404040">
                  <a:alpha val="100000"/>
                </a:srgbClr>
              </a:solidFill>
            </a:endParaRPr>
          </a:p>
          <a:p>
            <a:pPr marL="571500" lvl="0" indent="-285750" fontAlgn="base">
              <a:lnSpc>
                <a:spcPct val="150000"/>
              </a:lnSpc>
              <a:buClr>
                <a:srgbClr val="00958E">
                  <a:alpha val="100000"/>
                </a:srgbClr>
              </a:buClr>
              <a:buFont typeface="Tahoma"/>
              <a:buChar char="▪"/>
            </a:pPr>
            <a:endParaRPr lang="en-GB" sz="1600" dirty="0">
              <a:solidFill>
                <a:srgbClr val="404040">
                  <a:alpha val="100000"/>
                </a:srgbClr>
              </a:solidFill>
            </a:endParaRPr>
          </a:p>
          <a:p>
            <a:pPr marL="571500" lvl="0" indent="-285750"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a:p>
            <a:pPr marL="571500"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3999365247"/>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Kirk Collingwood</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Aramco - Kirk Collingwood</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extLst>
      <p:ext uri="{BB962C8B-B14F-4D97-AF65-F5344CB8AC3E}">
        <p14:creationId xmlns:p14="http://schemas.microsoft.com/office/powerpoint/2010/main" val="615237712"/>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523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57150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Worked with McCann for 4 years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(Aramco)</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Kirk Collingwood</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(Aramco)</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dirty="0">
                <a:solidFill>
                  <a:srgbClr val="000000">
                    <a:alpha val="100000"/>
                  </a:srgbClr>
                </a:solidFill>
                <a:latin typeface="Tahoma"/>
              </a:rPr>
              <a:t>Expectations</a:t>
            </a:r>
          </a:p>
        </p:txBody>
      </p:sp>
      <p:sp>
        <p:nvSpPr>
          <p:cNvPr id="3" name="TextBox 2"/>
          <p:cNvSpPr txBox="1"/>
          <p:nvPr/>
        </p:nvSpPr>
        <p:spPr>
          <a:xfrm>
            <a:off x="476250" y="1524000"/>
            <a:ext cx="5238750" cy="1427122"/>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Deliver multiple projects of different sorts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Act as brand guardians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Ability to flex and bring appropriate expertise as required</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5/7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2218236"/>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Built a good integrated team</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Client service operation good throughout</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Good strategy function, taking ownership of roles across projects</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Creative has ended up really good including the brand positioning</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Net, very happy with performance and delivery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4480394"/>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Be able to tap into required expertise more quickly</a:t>
            </a:r>
          </a:p>
          <a:p>
            <a:pPr marL="952500"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currently somewhat sluggish response times for both McCann network and IPG</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Would like there to be good quality on the ground in Saudi</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Seeming inability to access things more cost effectively from the network</a:t>
            </a:r>
          </a:p>
          <a:p>
            <a:pPr marL="952500" marR="0" lvl="0" indent="-285750" algn="l" fontAlgn="base">
              <a:lnSpc>
                <a:spcPct val="150000"/>
              </a:lnSpc>
              <a:buClr>
                <a:srgbClr val="00958E">
                  <a:alpha val="100000"/>
                </a:srgbClr>
              </a:buClr>
              <a:buFont typeface="Tahoma"/>
              <a:buChar char="▪"/>
            </a:pPr>
            <a:r>
              <a:rPr lang="en-US" sz="1400" u="none" spc="0" dirty="0" err="1">
                <a:solidFill>
                  <a:srgbClr val="404040">
                    <a:alpha val="100000"/>
                  </a:srgbClr>
                </a:solidFill>
                <a:latin typeface="Tahoma"/>
              </a:rPr>
              <a:t>e.g</a:t>
            </a:r>
            <a:r>
              <a:rPr lang="en-US" sz="1400" u="none" spc="0" dirty="0">
                <a:solidFill>
                  <a:srgbClr val="404040">
                    <a:alpha val="100000"/>
                  </a:srgbClr>
                </a:solidFill>
                <a:latin typeface="Tahoma"/>
              </a:rPr>
              <a:t> go where capabilities are cheaper and tap in to best value resource</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Had challenges in campaign cultural acceptability in certain local markets</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KC believes that McCann  &amp; IPG is not sufficiently integrated in to one team</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Also, behind in the digital space. Need to develop material for channels rather then adapt for channels</a:t>
            </a:r>
          </a:p>
        </p:txBody>
      </p:sp>
    </p:spTree>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Nick manages projects and teams very well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answer is always 'yes'"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Tom</a:t>
            </a:r>
            <a:r>
              <a:rPr lang="en-US" sz="1600" dirty="0">
                <a:solidFill>
                  <a:srgbClr val="404040">
                    <a:alpha val="100000"/>
                  </a:srgbClr>
                </a:solidFill>
                <a:latin typeface="Tahoma"/>
              </a:rPr>
              <a:t> </a:t>
            </a:r>
            <a:r>
              <a:rPr lang="en-US" sz="1600" u="none" spc="0" dirty="0">
                <a:solidFill>
                  <a:srgbClr val="404040">
                    <a:alpha val="100000"/>
                  </a:srgbClr>
                </a:solidFill>
                <a:latin typeface="Tahoma"/>
              </a:rPr>
              <a:t>'very honest'</a:t>
            </a:r>
          </a:p>
          <a:p>
            <a:pPr marL="571500" marR="0" lvl="0" indent="-285750" algn="l" fontAlgn="base">
              <a:lnSpc>
                <a:spcPct val="150000"/>
              </a:lnSpc>
              <a:buClr>
                <a:srgbClr val="00958E">
                  <a:alpha val="100000"/>
                </a:srgbClr>
              </a:buClr>
              <a:buFont typeface="Tahoma"/>
              <a:buChar char="▪"/>
            </a:pPr>
            <a:r>
              <a:rPr lang="en-US" sz="1600" u="none" spc="0" dirty="0" err="1">
                <a:solidFill>
                  <a:srgbClr val="404040">
                    <a:alpha val="100000"/>
                  </a:srgbClr>
                </a:solidFill>
                <a:latin typeface="Tahoma"/>
              </a:rPr>
              <a:t>Ritu</a:t>
            </a:r>
            <a:r>
              <a:rPr lang="en-US" sz="1600" dirty="0">
                <a:solidFill>
                  <a:srgbClr val="404040">
                    <a:alpha val="100000"/>
                  </a:srgbClr>
                </a:solidFill>
                <a:latin typeface="Tahoma"/>
              </a:rPr>
              <a:t> </a:t>
            </a:r>
            <a:r>
              <a:rPr lang="en-US" sz="1600" u="none" spc="0" dirty="0">
                <a:solidFill>
                  <a:srgbClr val="404040">
                    <a:alpha val="100000"/>
                  </a:srgbClr>
                </a:solidFill>
                <a:latin typeface="Tahoma"/>
              </a:rPr>
              <a:t>doing a great job and developed good media partnerships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hamstrung by UM closing access to UM systems when she joined the world 7 team</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UM has treated Aramco like a naive client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(RAM Overall)</a:t>
            </a:r>
          </a:p>
        </p:txBody>
      </p:sp>
      <p:pic>
        <p:nvPicPr>
          <p:cNvPr id="2" name="Picture 1"/>
          <p:cNvPicPr>
            <a:picLocks noChangeAspect="1"/>
          </p:cNvPicPr>
          <p:nvPr/>
        </p:nvPicPr>
        <p:blipFill>
          <a:blip r:embed="rId3"/>
          <a:stretch>
            <a:fillRect/>
          </a:stretch>
        </p:blipFill>
        <p:spPr>
          <a:xfrm>
            <a:off x="762000" y="90872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RAM Overall</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1057790"/>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Continued growth of the downstream business, requiring new consumer products, which will put new demands on the business and require more access to local MWG offices</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recent example is M&amp;A activity help in Poland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Relationship orientated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Solution orientated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Big idea orientated</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734625"/>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Behave globally</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Animal Personification</a:t>
            </a:r>
          </a:p>
        </p:txBody>
      </p:sp>
      <p:sp>
        <p:nvSpPr>
          <p:cNvPr id="2" name="TextBox 1"/>
          <p:cNvSpPr txBox="1"/>
          <p:nvPr/>
        </p:nvSpPr>
        <p:spPr>
          <a:xfrm>
            <a:off x="571500" y="952500"/>
            <a:ext cx="9523412" cy="1057790"/>
          </a:xfrm>
          <a:prstGeom prst="rect">
            <a:avLst/>
          </a:prstGeom>
          <a:noFill/>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A Hippo</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take a bit of time to get up and going, but when they do they build up a head of steam and charge in to the task</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10" name="Picture 2" descr="Hippo Facts For Kids | What Is A Hippopotamus | DK Find Out">
            <a:extLst>
              <a:ext uri="{FF2B5EF4-FFF2-40B4-BE49-F238E27FC236}">
                <a16:creationId xmlns:a16="http://schemas.microsoft.com/office/drawing/2014/main" id="{AA508E76-17E2-9926-ECFC-95F976052D2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165" l="0" r="99844"/>
                    </a14:imgEffect>
                  </a14:imgLayer>
                </a14:imgProps>
              </a:ext>
              <a:ext uri="{28A0092B-C50C-407E-A947-70E740481C1C}">
                <a14:useLocalDpi xmlns:a14="http://schemas.microsoft.com/office/drawing/2010/main" val="0"/>
              </a:ext>
            </a:extLst>
          </a:blip>
          <a:srcRect/>
          <a:stretch>
            <a:fillRect/>
          </a:stretch>
        </p:blipFill>
        <p:spPr bwMode="auto">
          <a:xfrm>
            <a:off x="3542184" y="2930921"/>
            <a:ext cx="7054049" cy="39270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373832" y="952500"/>
            <a:ext cx="10103668" cy="4381777"/>
          </a:xfrm>
          <a:prstGeom prst="rect">
            <a:avLst/>
          </a:prstGeom>
          <a:noFill/>
        </p:spPr>
        <p:txBody>
          <a:bodyPr vertOverflow="clip" horzOverflow="clip" wrap="square"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 A generally positive report, particularly on the core team but with some clear pointers for attention. He feels most of his expectations are being met and scores 5/7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thinks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agency has built a good integrated team and they have a good reputation in the company</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are accessible, responsive, flexible and collaborative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client service and strategy elements are very good as have been the creative and brand positioning work.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he is very happy with performance and delivery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People performing well include Nick, Tom and </a:t>
            </a:r>
            <a:r>
              <a:rPr lang="en-US" sz="1600" u="none" spc="0" dirty="0" err="1">
                <a:solidFill>
                  <a:srgbClr val="404040">
                    <a:alpha val="100000"/>
                  </a:srgbClr>
                </a:solidFill>
                <a:latin typeface="Tahoma"/>
              </a:rPr>
              <a:t>Ritu</a:t>
            </a:r>
            <a:r>
              <a:rPr lang="en-US" sz="1600" u="none" spc="0" dirty="0">
                <a:solidFill>
                  <a:srgbClr val="404040">
                    <a:alpha val="100000"/>
                  </a:srgbClr>
                </a:solidFill>
                <a:latin typeface="Tahoma"/>
              </a:rPr>
              <a:t> and John</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Moreover, he feels valued as a client and also that the agency has added value in the work done on brand positioning and would like the agency to now focus on what specific tactics go into the next campaign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512044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His key issues relate to</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Turnaround time on projects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Expense (particularly production, where the agency seems to be reluctant to tap into the best value production locations)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lack of a local MWG office in Saudi</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withdrawal of support and access to resource given by UM to </a:t>
            </a:r>
            <a:r>
              <a:rPr lang="en-US" sz="1600" u="none" spc="0" dirty="0" err="1">
                <a:solidFill>
                  <a:srgbClr val="404040">
                    <a:alpha val="100000"/>
                  </a:srgbClr>
                </a:solidFill>
                <a:latin typeface="Tahoma"/>
              </a:rPr>
              <a:t>Ritu</a:t>
            </a:r>
            <a:r>
              <a:rPr lang="en-US" sz="1600" u="none" spc="0" dirty="0">
                <a:solidFill>
                  <a:srgbClr val="404040">
                    <a:alpha val="100000"/>
                  </a:srgbClr>
                </a:solidFill>
                <a:latin typeface="Tahoma"/>
              </a:rPr>
              <a:t> given her role in the world 7 group</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Proactivity, which is pretty low outside of the media partnerships work done by </a:t>
            </a:r>
            <a:r>
              <a:rPr lang="en-US" sz="1600" u="none" spc="0" dirty="0" err="1">
                <a:solidFill>
                  <a:srgbClr val="404040">
                    <a:alpha val="100000"/>
                  </a:srgbClr>
                </a:solidFill>
                <a:latin typeface="Tahoma"/>
              </a:rPr>
              <a:t>Ritu</a:t>
            </a:r>
            <a:endParaRPr lang="en-US" sz="1600" u="none" spc="0" dirty="0">
              <a:solidFill>
                <a:srgbClr val="404040">
                  <a:alpha val="100000"/>
                </a:srgbClr>
              </a:solidFill>
              <a:latin typeface="Tahoma"/>
            </a:endParaRP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he thinks the value for money of the client service and creative meets his expectations...but production costs don't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Nevertheless, he'd recommend without a caveat and give a testimonial(if spoken to) and anticipates still working together in 12 months but is not sure about 24 months given the upcoming RFP.</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if he went elsewhere, he would consider MWG based on the  new company's footprint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MWG is very UK focused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535118"/>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those called out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Review the way UM operates and the opportunity to open a local office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Free up </a:t>
            </a:r>
            <a:r>
              <a:rPr lang="en-US" sz="1600" u="none" spc="0" dirty="0" err="1">
                <a:solidFill>
                  <a:srgbClr val="404040">
                    <a:alpha val="100000"/>
                  </a:srgbClr>
                </a:solidFill>
                <a:latin typeface="Tahoma"/>
              </a:rPr>
              <a:t>Ritu's</a:t>
            </a:r>
            <a:r>
              <a:rPr lang="en-US" sz="1600" u="none" spc="0" dirty="0">
                <a:solidFill>
                  <a:srgbClr val="404040">
                    <a:alpha val="100000"/>
                  </a:srgbClr>
                </a:solidFill>
                <a:latin typeface="Tahoma"/>
              </a:rPr>
              <a:t> access to UM's support services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Look at ways of speeding up turnaround times and sourcing production in better value markets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Get on the front foot more often with proactive suggestions, perhaps around the implications of a greater involvement in  downstream activities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Rabia Jaffer</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Direct Line - Rabia Jaffer</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With DLG for 8 years, working with MRM for 7 and 'owned' the relationship for 5 years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MRM retained the business retained the business three years ago</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Recently been lots of MRM team change, not least losing Lucy who had led the business for a long time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Deals with Clare F monthly and account managers daily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has contact with mainstream agencies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(Direct Line)</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Rabia Jaffer</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(Direct Line)</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(Wave 3 Audit Average)</a:t>
            </a:r>
          </a:p>
        </p:txBody>
      </p:sp>
      <p:pic>
        <p:nvPicPr>
          <p:cNvPr id="2" name="Picture 1"/>
          <p:cNvPicPr>
            <a:picLocks noChangeAspect="1"/>
          </p:cNvPicPr>
          <p:nvPr/>
        </p:nvPicPr>
        <p:blipFill>
          <a:blip r:embed="rId3"/>
          <a:stretch>
            <a:fillRect/>
          </a:stretch>
        </p:blipFill>
        <p:spPr>
          <a:xfrm>
            <a:off x="762000" y="90872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Audit Average</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dirty="0">
                <a:solidFill>
                  <a:srgbClr val="000000">
                    <a:alpha val="100000"/>
                  </a:srgbClr>
                </a:solidFill>
                <a:latin typeface="Tahoma"/>
              </a:rPr>
              <a:t>Expectations</a:t>
            </a:r>
          </a:p>
        </p:txBody>
      </p:sp>
      <p:sp>
        <p:nvSpPr>
          <p:cNvPr id="3" name="TextBox 2"/>
          <p:cNvSpPr txBox="1"/>
          <p:nvPr/>
        </p:nvSpPr>
        <p:spPr>
          <a:xfrm>
            <a:off x="476250" y="1524000"/>
            <a:ext cx="5238750" cy="1905000"/>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To deliver high quality creative campaigns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a 'safe pair of hands'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Act as a strategic partner to also bring industry knowledge inside</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1248740"/>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The know the brand, and process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Good industry insight including from other industries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Sharing knowledge of and training DLG in email marketing</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Good bunch of people.. honest and open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189507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If and when an error occurs, the client tends to find it</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Sometimes the industry learning the agency brings cannot be acted upon by DLG</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should actionability be a filter?</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Opportunity to 'push the creative envelope'</a:t>
            </a:r>
          </a:p>
          <a:p>
            <a:pPr marL="295275" marR="0" lvl="0" indent="-285750" algn="l" fontAlgn="base">
              <a:lnSpc>
                <a:spcPct val="150000"/>
              </a:lnSpc>
              <a:buClr>
                <a:srgbClr val="00958E">
                  <a:alpha val="100000"/>
                </a:srgbClr>
              </a:buClr>
              <a:buFont typeface="Tahoma"/>
              <a:buChar char="▪"/>
            </a:pPr>
            <a:endParaRPr lang="en-US" sz="1400" u="none" spc="0" dirty="0">
              <a:solidFill>
                <a:srgbClr val="404040">
                  <a:alpha val="100000"/>
                </a:srgbClr>
              </a:solidFill>
              <a:latin typeface="Tahoma"/>
            </a:endParaRPr>
          </a:p>
        </p:txBody>
      </p:sp>
    </p:spTree>
    <p:extLst>
      <p:ext uri="{BB962C8B-B14F-4D97-AF65-F5344CB8AC3E}">
        <p14:creationId xmlns:p14="http://schemas.microsoft.com/office/powerpoint/2010/main" val="3221428204"/>
      </p:ext>
    </p:ext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50616"/>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Harry Yung- longest serving account person was has become pivotal</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need a good replacement for the email manager</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Harry Yung left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1057790"/>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DLG is becoming more data driven.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Increasingly the need will be for automation of process to deliver more 'thinking' rather than 'doing' time both internally and from partners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Reliable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Expert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Insightful</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42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Push the client harder(particularly on creative)</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A domestic cat</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reliable companion but without the energy of a dog</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9" name="Picture 4" descr="Cat PNG Images, Cute Cats Transparent Images - Free Transparent PNG Logos">
            <a:extLst>
              <a:ext uri="{FF2B5EF4-FFF2-40B4-BE49-F238E27FC236}">
                <a16:creationId xmlns:a16="http://schemas.microsoft.com/office/drawing/2014/main" id="{CEA8145A-7D10-B02F-2DB1-AB30C8257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208" y="3069360"/>
            <a:ext cx="3905000" cy="36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751109"/>
          </a:xfrm>
          <a:prstGeom prst="rect">
            <a:avLst/>
          </a:prstGeom>
          <a:noFill/>
        </p:spPr>
        <p:txBody>
          <a:bodyPr vertOverflow="clip" horzOverflow="clip" wrap="square"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is a positive report with some pointers for strengthening the relationship further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most of RJ's expectations are being met and she scores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 the plus side, the agency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understands the business, the industry, the brand and the process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has honest and open people who are collaborative responsive and flexible and also prepared to go the extra mile and in doing so, add value</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e.g. email training</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regular industry insights</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wash-up sessions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Harry Yung mentioned as becoming pivotal and whose departure would cause RJ to be concerned given the recent staff churn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Feels the agency is good value for money (since the re-pitch)</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very transparent rate card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4381777"/>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Developmentally,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there's a mistake anywhere in the process, it’s typically the client who finds it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insights are sometimes not practical to implement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creative work is 'OK' but RJ would like the envelope to be pushed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RJ is hoping for a better email manager at the agency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Sometimes it's difficult to get hold of people by phone due to hybrid working</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Would like to see more, and relevant proactivity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Notwithstanding the areas for attention, RJ</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feels a valued client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would recommend and give a testimonial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envisages working together for the next 12 months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would actively consider MRM if she went elsewhere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331994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her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HY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behaving and doing much of what you have been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Improve the QC to catch mistakes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Use filter of 'practical application' on delivered industry insights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Push the creative envelope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Improve team accessibility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Use leveraged learning to help provide relevant proactivity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Gabriel Ladaria</a:t>
            </a: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IKEA - Gabriel </a:t>
            </a:r>
            <a:r>
              <a:rPr lang="en-US" sz="2000" u="none" spc="0" dirty="0" err="1">
                <a:solidFill>
                  <a:srgbClr val="595959">
                    <a:alpha val="100000"/>
                  </a:srgbClr>
                </a:solidFill>
                <a:latin typeface="Tahoma"/>
              </a:rPr>
              <a:t>Ladaria</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theme/theme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1718</TotalTime>
  <Words>9224</Words>
  <Application>Microsoft Office PowerPoint</Application>
  <PresentationFormat>Custom</PresentationFormat>
  <Paragraphs>1457</Paragraphs>
  <Slides>206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206</vt:i4>
      </vt:variant>
    </vt:vector>
  </HeadingPairs>
  <TitlesOfParts>
    <vt:vector size="211" baseType="lpstr">
      <vt:lpstr>Arial</vt:lpstr>
      <vt:lpstr>Calibri</vt:lpstr>
      <vt:lpstr>Tahoma</vt:lpstr>
      <vt:lpstr>Wingdings</vt:lpstr>
      <vt:lpstr>Theme76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06 Title</dc:title>
  <dc:subject>Sample 06 Subject</dc:subject>
  <dc:creator>RAM</dc:creator>
  <cp:keywords>office 2007 openxml libreoffice odt php</cp:keywords>
  <dc:description>Sample 06 Description</dc:description>
  <cp:lastModifiedBy>Carey Evans</cp:lastModifiedBy>
  <cp:revision>18</cp:revision>
  <dcterms:created xsi:type="dcterms:W3CDTF">2022-12-06T14:14:20Z</dcterms:created>
  <dcterms:modified xsi:type="dcterms:W3CDTF">2022-12-08T16:10:03Z</dcterms:modified>
  <cp:category>Sample Category</cp:category>
</cp:coreProperties>
</file>